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6.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5.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8" r:id="rId2"/>
    <p:sldMasterId id="2147483720" r:id="rId3"/>
    <p:sldMasterId id="2147483733" r:id="rId4"/>
    <p:sldMasterId id="2147483735" r:id="rId5"/>
    <p:sldMasterId id="2147483737" r:id="rId6"/>
  </p:sldMasterIdLst>
  <p:notesMasterIdLst>
    <p:notesMasterId r:id="rId28"/>
  </p:notesMasterIdLst>
  <p:handoutMasterIdLst>
    <p:handoutMasterId r:id="rId29"/>
  </p:handoutMasterIdLst>
  <p:sldIdLst>
    <p:sldId id="256" r:id="rId7"/>
    <p:sldId id="291" r:id="rId8"/>
    <p:sldId id="292" r:id="rId9"/>
    <p:sldId id="323" r:id="rId10"/>
    <p:sldId id="317" r:id="rId11"/>
    <p:sldId id="289" r:id="rId12"/>
    <p:sldId id="314" r:id="rId13"/>
    <p:sldId id="312" r:id="rId14"/>
    <p:sldId id="293" r:id="rId15"/>
    <p:sldId id="299" r:id="rId16"/>
    <p:sldId id="304" r:id="rId17"/>
    <p:sldId id="305" r:id="rId18"/>
    <p:sldId id="306" r:id="rId19"/>
    <p:sldId id="302" r:id="rId20"/>
    <p:sldId id="315" r:id="rId21"/>
    <p:sldId id="316" r:id="rId22"/>
    <p:sldId id="267" r:id="rId23"/>
    <p:sldId id="320" r:id="rId24"/>
    <p:sldId id="321" r:id="rId25"/>
    <p:sldId id="322" r:id="rId26"/>
    <p:sldId id="295" r:id="rId2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BC904C-E200-4BC7-B417-9FA46F6D9154}" v="3" dt="2022-05-30T14:02:24.4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9" autoAdjust="0"/>
    <p:restoredTop sz="94674" autoAdjust="0"/>
  </p:normalViewPr>
  <p:slideViewPr>
    <p:cSldViewPr snapToGrid="0" snapToObjects="1">
      <p:cViewPr varScale="1">
        <p:scale>
          <a:sx n="79" d="100"/>
          <a:sy n="79" d="100"/>
        </p:scale>
        <p:origin x="1332" y="9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37"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36" Type="http://schemas.openxmlformats.org/officeDocument/2006/relationships/customXml" Target="../customXml/item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openxmlformats.org/officeDocument/2006/relationships/customXml" Target="../customXml/item1.xml"/><Relationship Id="rId8" Type="http://schemas.openxmlformats.org/officeDocument/2006/relationships/slide" Target="slides/slide2.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1"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9F3EDC7-3827-483F-B83B-59A813BF10B0}" type="datetimeFigureOut">
              <a:rPr lang="en-US" smtClean="0"/>
              <a:t>5/30/2022</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2B203DA-7742-47EC-931B-F42FE7EABA4C}" type="slidenum">
              <a:rPr lang="en-US" smtClean="0"/>
              <a:t>‹#›</a:t>
            </a:fld>
            <a:endParaRPr lang="en-US" dirty="0"/>
          </a:p>
        </p:txBody>
      </p:sp>
    </p:spTree>
    <p:extLst>
      <p:ext uri="{BB962C8B-B14F-4D97-AF65-F5344CB8AC3E}">
        <p14:creationId xmlns:p14="http://schemas.microsoft.com/office/powerpoint/2010/main" val="4289199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1A503C05-E16E-41D2-AADA-C6761272EC22}" type="datetimeFigureOut">
              <a:rPr lang="en-US" smtClean="0"/>
              <a:t>5/30/2022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5FA4341D-03E5-4DCE-A885-B512E5556330}" type="slidenum">
              <a:rPr lang="en-US" smtClean="0"/>
              <a:t>‹#›</a:t>
            </a:fld>
            <a:endParaRPr lang="en-US" dirty="0"/>
          </a:p>
        </p:txBody>
      </p:sp>
    </p:spTree>
    <p:extLst>
      <p:ext uri="{BB962C8B-B14F-4D97-AF65-F5344CB8AC3E}">
        <p14:creationId xmlns:p14="http://schemas.microsoft.com/office/powerpoint/2010/main" val="603205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A4341D-03E5-4DCE-A885-B512E5556330}" type="slidenum">
              <a:rPr lang="en-US" smtClean="0"/>
              <a:t>1</a:t>
            </a:fld>
            <a:endParaRPr lang="en-US" dirty="0"/>
          </a:p>
        </p:txBody>
      </p:sp>
    </p:spTree>
    <p:extLst>
      <p:ext uri="{BB962C8B-B14F-4D97-AF65-F5344CB8AC3E}">
        <p14:creationId xmlns:p14="http://schemas.microsoft.com/office/powerpoint/2010/main" val="3048144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81CDC6-442B-E04C-9B49-9F5A2C11B082}" type="datetimeFigureOut">
              <a:rPr lang="en-US" smtClean="0"/>
              <a:pPr/>
              <a:t>5/30/2022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87BAE1-DE3A-7C4B-B06B-ED48493DEB9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B81CDC6-442B-E04C-9B49-9F5A2C11B082}" type="datetimeFigureOut">
              <a:rPr lang="en-US" smtClean="0"/>
              <a:pPr/>
              <a:t>5/30/2022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87BAE1-DE3A-7C4B-B06B-ED48493DEB9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B81CDC6-442B-E04C-9B49-9F5A2C11B082}" type="datetimeFigureOut">
              <a:rPr lang="en-US" smtClean="0"/>
              <a:pPr/>
              <a:t>5/30/2022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87BAE1-DE3A-7C4B-B06B-ED48493DEB9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7CB29504-5283-4648-B72A-5AE4573DBFC2}" type="datetimeFigureOut">
              <a:rPr lang="en-US">
                <a:solidFill>
                  <a:srgbClr val="FFFFFF"/>
                </a:solidFill>
              </a:rPr>
              <a:pPr>
                <a:defRPr/>
              </a:pPr>
              <a:t>5/30/2022</a:t>
            </a:fld>
            <a:endParaRPr lang="en-US" dirty="0">
              <a:solidFill>
                <a:srgbClr val="FFFFFF"/>
              </a:solidFill>
            </a:endParaRPr>
          </a:p>
        </p:txBody>
      </p:sp>
      <p:sp>
        <p:nvSpPr>
          <p:cNvPr id="5" name="Footer Placeholder 4"/>
          <p:cNvSpPr>
            <a:spLocks noGrp="1"/>
          </p:cNvSpPr>
          <p:nvPr>
            <p:ph type="ftr" sz="quarter" idx="15"/>
          </p:nvPr>
        </p:nvSpPr>
        <p:spPr/>
        <p:txBody>
          <a:bodyPr/>
          <a:lstStyle>
            <a:lvl1pPr>
              <a:defRPr/>
            </a:lvl1pPr>
          </a:lstStyle>
          <a:p>
            <a:pPr>
              <a:defRPr/>
            </a:pPr>
            <a:endParaRPr lang="en-US" dirty="0">
              <a:solidFill>
                <a:srgbClr val="FFFFFF"/>
              </a:solidFill>
            </a:endParaRPr>
          </a:p>
        </p:txBody>
      </p:sp>
      <p:sp>
        <p:nvSpPr>
          <p:cNvPr id="6" name="Slide Number Placeholder 5"/>
          <p:cNvSpPr>
            <a:spLocks noGrp="1"/>
          </p:cNvSpPr>
          <p:nvPr>
            <p:ph type="sldNum" sz="quarter" idx="16"/>
          </p:nvPr>
        </p:nvSpPr>
        <p:spPr/>
        <p:txBody>
          <a:bodyPr/>
          <a:lstStyle>
            <a:lvl1pPr>
              <a:defRPr/>
            </a:lvl1pPr>
          </a:lstStyle>
          <a:p>
            <a:pPr>
              <a:defRPr/>
            </a:pPr>
            <a:fld id="{E4EF8997-A500-4245-BC6D-FD6B8A0F0A0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64295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15B163E-E2BC-4F33-82A5-ECBD439F0FA7}"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4938F3F2-4AA2-49F8-B21D-38F95DCDEF78}"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439660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A893A7C-B27A-41FE-9050-4326E5EDE0B4}"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5A639569-4EED-470E-8BCC-B4BFA3819BC4}"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2903227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C3BB861-2260-4E37-BCBB-9A80A35BB51C}"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F4C0FBCE-BFFE-4BBB-AA1E-22BD06E3B4DC}"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4226745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B38CA02D-819F-4D1E-9501-2380EC8D7CD5}"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8A692F54-1416-4C2F-80EE-1966B56D5AEB}"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3191980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627C61F6-DDB3-4556-850D-24B4043E562D}"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pPr>
              <a:defRPr/>
            </a:pPr>
            <a:fld id="{9FF400BA-AC24-49D4-8DF5-A5609DC9307F}"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529440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82DFB348-DD81-41E8-8886-FBB97C9FE614}"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pPr>
              <a:defRPr/>
            </a:pPr>
            <a:fld id="{65B46097-9776-4551-A000-71AEC0578BE9}"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41394004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FDEF5A0-D9A6-469D-B4DE-04C12248C3F3}"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pPr>
              <a:defRPr/>
            </a:pPr>
            <a:fld id="{EEB64EE5-3D9D-4E7C-9C70-583BD1BAC928}"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685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6B81CDC6-442B-E04C-9B49-9F5A2C11B082}" type="datetimeFigureOut">
              <a:rPr lang="en-US" smtClean="0"/>
              <a:pPr/>
              <a:t>5/30/2022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87BAE1-DE3A-7C4B-B06B-ED48493DEB92}"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0961389-2946-4E69-94C3-706514C31AF2}"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2729A696-C9D8-4A90-B265-D65D2009E5B7}"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4160471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7B08567-7E97-411C-82C6-91D0E2354C10}"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E02205E4-23D0-4CE4-BB15-02C3D8986DDC}"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2492943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63D15EE-CD69-45D4-B166-F6BF47086DCD}"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D6A8B3A3-720D-42F6-820E-D7FE45FCB17A}"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2607250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A208421-D13E-4AEE-BF49-D12F597CE926}"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224A620C-1C07-4EAA-9062-1638CB004989}"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2429015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915B163E-E2BC-4F33-82A5-ECBD439F0FA7}"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4938F3F2-4AA2-49F8-B21D-38F95DCDEF78}"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4680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A893A7C-B27A-41FE-9050-4326E5EDE0B4}"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5A639569-4EED-470E-8BCC-B4BFA3819BC4}"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18294054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C3BB861-2260-4E37-BCBB-9A80A35BB51C}"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F4C0FBCE-BFFE-4BBB-AA1E-22BD06E3B4DC}"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832227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B38CA02D-819F-4D1E-9501-2380EC8D7CD5}"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8A692F54-1416-4C2F-80EE-1966B56D5AEB}"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3063397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627C61F6-DDB3-4556-850D-24B4043E562D}"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pPr>
              <a:defRPr/>
            </a:pPr>
            <a:fld id="{9FF400BA-AC24-49D4-8DF5-A5609DC9307F}"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3530332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82DFB348-DD81-41E8-8886-FBB97C9FE614}"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pPr>
              <a:defRPr/>
            </a:pPr>
            <a:fld id="{65B46097-9776-4551-A000-71AEC0578BE9}"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646360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6B81CDC6-442B-E04C-9B49-9F5A2C11B082}" type="datetimeFigureOut">
              <a:rPr lang="en-US" smtClean="0"/>
              <a:pPr/>
              <a:t>5/30/2022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87BAE1-DE3A-7C4B-B06B-ED48493DEB92}"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FDEF5A0-D9A6-469D-B4DE-04C12248C3F3}"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pPr>
              <a:defRPr/>
            </a:pPr>
            <a:fld id="{EEB64EE5-3D9D-4E7C-9C70-583BD1BAC928}"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6401545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0961389-2946-4E69-94C3-706514C31AF2}"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2729A696-C9D8-4A90-B265-D65D2009E5B7}"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36923466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7B08567-7E97-411C-82C6-91D0E2354C10}"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E02205E4-23D0-4CE4-BB15-02C3D8986DDC}"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2294144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63D15EE-CD69-45D4-B166-F6BF47086DCD}"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D6A8B3A3-720D-42F6-820E-D7FE45FCB17A}"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622471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A208421-D13E-4AEE-BF49-D12F597CE926}" type="datetimeFigureOut">
              <a:rPr lang="en-US" smtClean="0">
                <a:solidFill>
                  <a:prstClr val="white">
                    <a:tint val="75000"/>
                  </a:prstClr>
                </a:solidFill>
              </a:rPr>
              <a:pPr>
                <a:defRPr/>
              </a:pPr>
              <a:t>5/30/2022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224A620C-1C07-4EAA-9062-1638CB004989}" type="slidenum">
              <a:rPr lang="en-US" altLang="en-US" smtClean="0">
                <a:solidFill>
                  <a:prstClr val="white">
                    <a:tint val="75000"/>
                  </a:prstClr>
                </a:solidFill>
              </a:rPr>
              <a:pPr>
                <a:defRPr/>
              </a:pPr>
              <a:t>‹#›</a:t>
            </a:fld>
            <a:endParaRPr lang="en-US" altLang="en-US" dirty="0">
              <a:solidFill>
                <a:prstClr val="white">
                  <a:tint val="75000"/>
                </a:prstClr>
              </a:solidFill>
            </a:endParaRPr>
          </a:p>
        </p:txBody>
      </p:sp>
    </p:spTree>
    <p:extLst>
      <p:ext uri="{BB962C8B-B14F-4D97-AF65-F5344CB8AC3E}">
        <p14:creationId xmlns:p14="http://schemas.microsoft.com/office/powerpoint/2010/main" val="33375267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0" name="Rounded Rectangle 9"/>
          <p:cNvSpPr/>
          <p:nvPr/>
        </p:nvSpPr>
        <p:spPr>
          <a:xfrm rot="20707748">
            <a:off x="-617539" y="-652551"/>
            <a:ext cx="6664606" cy="3942692"/>
          </a:xfrm>
          <a:custGeom>
            <a:avLst/>
            <a:gdLst/>
            <a:ahLst/>
            <a:cxnLst/>
            <a:rect l="l" t="t" r="r" b="b"/>
            <a:pathLst>
              <a:path w="6664606" h="3942692">
                <a:moveTo>
                  <a:pt x="1046923" y="0"/>
                </a:moveTo>
                <a:lnTo>
                  <a:pt x="6664606" y="1491692"/>
                </a:lnTo>
                <a:lnTo>
                  <a:pt x="6664606" y="3860602"/>
                </a:lnTo>
                <a:cubicBezTo>
                  <a:pt x="6664606" y="3905939"/>
                  <a:pt x="6627853" y="3942692"/>
                  <a:pt x="6582516" y="3942692"/>
                </a:cubicBezTo>
                <a:lnTo>
                  <a:pt x="0" y="3942692"/>
                </a:lnTo>
                <a:close/>
              </a:path>
            </a:pathLst>
          </a:custGeom>
          <a:solidFill>
            <a:schemeClr val="bg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sp>
        <p:nvSpPr>
          <p:cNvPr id="12" name="Rounded Rectangle 11"/>
          <p:cNvSpPr/>
          <p:nvPr/>
        </p:nvSpPr>
        <p:spPr>
          <a:xfrm rot="20707748">
            <a:off x="6168153" y="-441831"/>
            <a:ext cx="3126510" cy="2426476"/>
          </a:xfrm>
          <a:custGeom>
            <a:avLst/>
            <a:gdLst/>
            <a:ahLst/>
            <a:cxnLst/>
            <a:rect l="l" t="t" r="r" b="b"/>
            <a:pathLst>
              <a:path w="3126510" h="2426476">
                <a:moveTo>
                  <a:pt x="0" y="0"/>
                </a:moveTo>
                <a:lnTo>
                  <a:pt x="3126510" y="830198"/>
                </a:lnTo>
                <a:lnTo>
                  <a:pt x="2702642" y="2426476"/>
                </a:lnTo>
                <a:lnTo>
                  <a:pt x="82091" y="2426476"/>
                </a:lnTo>
                <a:cubicBezTo>
                  <a:pt x="36754" y="2426475"/>
                  <a:pt x="1" y="2389722"/>
                  <a:pt x="1" y="2344385"/>
                </a:cubicBez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sp>
        <p:nvSpPr>
          <p:cNvPr id="11" name="Rounded Rectangle 10"/>
          <p:cNvSpPr/>
          <p:nvPr/>
        </p:nvSpPr>
        <p:spPr>
          <a:xfrm rot="20707748">
            <a:off x="7144098" y="2001564"/>
            <a:ext cx="2679455" cy="4946037"/>
          </a:xfrm>
          <a:custGeom>
            <a:avLst/>
            <a:gdLst/>
            <a:ahLst/>
            <a:cxnLst/>
            <a:rect l="l" t="t" r="r" b="b"/>
            <a:pathLst>
              <a:path w="2679455" h="4946037">
                <a:moveTo>
                  <a:pt x="2679455" y="0"/>
                </a:moveTo>
                <a:lnTo>
                  <a:pt x="1366108" y="4946037"/>
                </a:lnTo>
                <a:lnTo>
                  <a:pt x="0" y="4583288"/>
                </a:lnTo>
                <a:lnTo>
                  <a:pt x="0" y="82090"/>
                </a:lnTo>
                <a:cubicBezTo>
                  <a:pt x="0" y="36753"/>
                  <a:pt x="36753" y="0"/>
                  <a:pt x="82090" y="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sp>
        <p:nvSpPr>
          <p:cNvPr id="9" name="Rounded Rectangle 8"/>
          <p:cNvSpPr/>
          <p:nvPr/>
        </p:nvSpPr>
        <p:spPr>
          <a:xfrm rot="20707748">
            <a:off x="-205621" y="3323292"/>
            <a:ext cx="7378073" cy="4557796"/>
          </a:xfrm>
          <a:custGeom>
            <a:avLst/>
            <a:gdLst/>
            <a:ahLst/>
            <a:cxnLst/>
            <a:rect l="l" t="t" r="r" b="b"/>
            <a:pathLst>
              <a:path w="7378073" h="4557796">
                <a:moveTo>
                  <a:pt x="7327936" y="6451"/>
                </a:moveTo>
                <a:cubicBezTo>
                  <a:pt x="7357400" y="18913"/>
                  <a:pt x="7378073" y="48087"/>
                  <a:pt x="7378073" y="82090"/>
                </a:cubicBezTo>
                <a:lnTo>
                  <a:pt x="7378073" y="4557796"/>
                </a:lnTo>
                <a:lnTo>
                  <a:pt x="0" y="2598658"/>
                </a:lnTo>
                <a:lnTo>
                  <a:pt x="690034" y="0"/>
                </a:lnTo>
                <a:lnTo>
                  <a:pt x="7295983" y="0"/>
                </a:lnTo>
                <a:cubicBezTo>
                  <a:pt x="7307317" y="0"/>
                  <a:pt x="7318115" y="2297"/>
                  <a:pt x="7327936" y="6451"/>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sp>
        <p:nvSpPr>
          <p:cNvPr id="2" name="Title 1"/>
          <p:cNvSpPr>
            <a:spLocks noGrp="1"/>
          </p:cNvSpPr>
          <p:nvPr>
            <p:ph type="ctrTitle"/>
          </p:nvPr>
        </p:nvSpPr>
        <p:spPr>
          <a:xfrm rot="-900000">
            <a:off x="547834" y="3632676"/>
            <a:ext cx="5985159" cy="1606102"/>
          </a:xfrm>
        </p:spPr>
        <p:txBody>
          <a:bodyPr>
            <a:normAutofit/>
          </a:bodyPr>
          <a:lstStyle>
            <a:lvl1pPr>
              <a:lnSpc>
                <a:spcPts val="6000"/>
              </a:lnSpc>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rot="-900000">
            <a:off x="2201145" y="5027230"/>
            <a:ext cx="4655297" cy="1128495"/>
          </a:xfrm>
        </p:spPr>
        <p:txBody>
          <a:bodyPr>
            <a:normAutofit/>
          </a:bodyPr>
          <a:lstStyle>
            <a:lvl1pPr marL="0" indent="0" algn="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900000">
            <a:off x="6741465" y="2313285"/>
            <a:ext cx="1524000" cy="365125"/>
          </a:xfrm>
        </p:spPr>
        <p:txBody>
          <a:bodyPr/>
          <a:lstStyle>
            <a:lvl1pPr algn="l">
              <a:defRPr sz="18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104DDF-797A-43CF-8F83-3F86BE7809C5}" type="datetimeFigureOut">
              <a:rPr kumimoji="0" lang="en-US" sz="1800" b="0" i="0" u="none" strike="noStrike" kern="1200" cap="none" spc="0" normalizeH="0" baseline="0" noProof="0" smtClean="0">
                <a:ln>
                  <a:noFill/>
                </a:ln>
                <a:solidFill>
                  <a:prstClr val="white"/>
                </a:solidFill>
                <a:effectLst/>
                <a:uLnTx/>
                <a:uFillTx/>
                <a:latin typeface="Rockwel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5/30/2022</a:t>
            </a:fld>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sp>
        <p:nvSpPr>
          <p:cNvPr id="5" name="Footer Placeholder 4"/>
          <p:cNvSpPr>
            <a:spLocks noGrp="1"/>
          </p:cNvSpPr>
          <p:nvPr>
            <p:ph type="ftr" sz="quarter" idx="11"/>
          </p:nvPr>
        </p:nvSpPr>
        <p:spPr>
          <a:xfrm rot="-900000">
            <a:off x="6551292" y="1528629"/>
            <a:ext cx="2465987" cy="365125"/>
          </a:xfrm>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Rockwell"/>
              <a:ea typeface="+mn-ea"/>
              <a:cs typeface="+mn-cs"/>
            </a:endParaRPr>
          </a:p>
        </p:txBody>
      </p:sp>
      <p:sp>
        <p:nvSpPr>
          <p:cNvPr id="6" name="Slide Number Placeholder 5"/>
          <p:cNvSpPr>
            <a:spLocks noGrp="1"/>
          </p:cNvSpPr>
          <p:nvPr>
            <p:ph type="sldNum" sz="quarter" idx="12"/>
          </p:nvPr>
        </p:nvSpPr>
        <p:spPr>
          <a:xfrm rot="-900000">
            <a:off x="6451719" y="1162062"/>
            <a:ext cx="2133600" cy="421038"/>
          </a:xfrm>
        </p:spPr>
        <p:txBody>
          <a:bodyPr anchor="ctr"/>
          <a:lstStyle>
            <a:lvl1pPr algn="l">
              <a:defRPr sz="24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F8BADE-530D-4C83-921D-24563F3164D0}" type="slidenum">
              <a:rPr kumimoji="0" lang="en-US" sz="2400" b="0" i="0" u="none" strike="noStrike" kern="1200" cap="none" spc="0" normalizeH="0" baseline="0" noProof="0" smtClean="0">
                <a:ln>
                  <a:noFill/>
                </a:ln>
                <a:solidFill>
                  <a:prstClr val="white"/>
                </a:solidFill>
                <a:effectLst/>
                <a:uLnTx/>
                <a:uFillTx/>
                <a:latin typeface="Rockwel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dirty="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197515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9" name="Rounded Rectangle 8"/>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sp>
        <p:nvSpPr>
          <p:cNvPr id="13" name="Rounded Rectangle 12"/>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sp>
        <p:nvSpPr>
          <p:cNvPr id="14" name="Rounded Rectangle 13"/>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sp>
        <p:nvSpPr>
          <p:cNvPr id="15" name="Rounded Rectangle 14"/>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rot="-4500000">
            <a:off x="-633894" y="2921988"/>
            <a:ext cx="5064953" cy="1695631"/>
          </a:xfrm>
        </p:spPr>
        <p:txBody>
          <a:bodyPr/>
          <a:lstStyle/>
          <a:p>
            <a:r>
              <a:rPr lang="en-US"/>
              <a:t>Click to edit Master title style</a:t>
            </a:r>
          </a:p>
        </p:txBody>
      </p:sp>
      <p:sp>
        <p:nvSpPr>
          <p:cNvPr id="3" name="Content Placeholder 2"/>
          <p:cNvSpPr>
            <a:spLocks noGrp="1"/>
          </p:cNvSpPr>
          <p:nvPr>
            <p:ph idx="1"/>
          </p:nvPr>
        </p:nvSpPr>
        <p:spPr>
          <a:xfrm rot="900000">
            <a:off x="3479028" y="959716"/>
            <a:ext cx="4658735" cy="507762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900000">
            <a:off x="1690988" y="608314"/>
            <a:ext cx="17893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04DDF-797A-43CF-8F83-3F86BE7809C5}" type="datetimeFigureOut">
              <a:rPr kumimoji="0" lang="en-US" sz="1200" b="0" i="0" u="none" strike="noStrike" kern="1200" cap="none" spc="0" normalizeH="0" baseline="0" noProof="0" smtClean="0">
                <a:ln>
                  <a:noFill/>
                </a:ln>
                <a:solidFill>
                  <a:prstClr val="white">
                    <a:tint val="75000"/>
                  </a:prstClr>
                </a:solidFill>
                <a:effectLst/>
                <a:uLnTx/>
                <a:uFillTx/>
                <a:latin typeface="Rockwel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5/30/2022</a:t>
            </a:fld>
            <a:endParaRPr kumimoji="0" lang="en-US" sz="1200" b="0" i="0" u="none" strike="noStrike" kern="1200" cap="none" spc="0" normalizeH="0" baseline="0" noProof="0" dirty="0">
              <a:ln>
                <a:noFill/>
              </a:ln>
              <a:solidFill>
                <a:prstClr val="white">
                  <a:tint val="75000"/>
                </a:prstClr>
              </a:solidFill>
              <a:effectLst/>
              <a:uLnTx/>
              <a:uFillTx/>
              <a:latin typeface="Rockwell"/>
              <a:ea typeface="+mn-ea"/>
              <a:cs typeface="+mn-cs"/>
            </a:endParaRPr>
          </a:p>
        </p:txBody>
      </p:sp>
      <p:sp>
        <p:nvSpPr>
          <p:cNvPr id="5" name="Footer Placeholder 4"/>
          <p:cNvSpPr>
            <a:spLocks noGrp="1"/>
          </p:cNvSpPr>
          <p:nvPr>
            <p:ph type="ftr" sz="quarter" idx="11"/>
          </p:nvPr>
        </p:nvSpPr>
        <p:spPr>
          <a:xfrm rot="900000">
            <a:off x="3103620" y="6177546"/>
            <a:ext cx="239223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Rockwell"/>
              <a:ea typeface="+mn-ea"/>
              <a:cs typeface="+mn-cs"/>
            </a:endParaRPr>
          </a:p>
        </p:txBody>
      </p:sp>
      <p:sp>
        <p:nvSpPr>
          <p:cNvPr id="6" name="Slide Number Placeholder 5"/>
          <p:cNvSpPr>
            <a:spLocks noGrp="1"/>
          </p:cNvSpPr>
          <p:nvPr>
            <p:ph type="sldNum" sz="quarter" idx="12"/>
          </p:nvPr>
        </p:nvSpPr>
        <p:spPr>
          <a:xfrm rot="900000">
            <a:off x="1265370" y="300797"/>
            <a:ext cx="228731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8BADE-530D-4C83-921D-24563F3164D0}" type="slidenum">
              <a:rPr kumimoji="0" lang="en-US" sz="2400" b="0" i="0" u="none" strike="noStrike" kern="1200" cap="none" spc="0" normalizeH="0" baseline="0" noProof="0" smtClean="0">
                <a:ln>
                  <a:noFill/>
                </a:ln>
                <a:solidFill>
                  <a:prstClr val="white">
                    <a:tint val="75000"/>
                  </a:prstClr>
                </a:solidFill>
                <a:effectLst/>
                <a:uLnTx/>
                <a:uFillTx/>
                <a:latin typeface="Rockwel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dirty="0">
              <a:ln>
                <a:noFill/>
              </a:ln>
              <a:solidFill>
                <a:prstClr val="white">
                  <a:tint val="75000"/>
                </a:prstClr>
              </a:solidFill>
              <a:effectLst/>
              <a:uLnTx/>
              <a:uFillTx/>
              <a:latin typeface="Rockwell"/>
              <a:ea typeface="+mn-ea"/>
              <a:cs typeface="+mn-cs"/>
            </a:endParaRPr>
          </a:p>
        </p:txBody>
      </p:sp>
    </p:spTree>
    <p:extLst>
      <p:ext uri="{BB962C8B-B14F-4D97-AF65-F5344CB8AC3E}">
        <p14:creationId xmlns:p14="http://schemas.microsoft.com/office/powerpoint/2010/main" val="159026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9" name="Rounded Rectangle 8"/>
          <p:cNvSpPr/>
          <p:nvPr/>
        </p:nvSpPr>
        <p:spPr>
          <a:xfrm rot="907748">
            <a:off x="-865440" y="850599"/>
            <a:ext cx="3615441" cy="6151724"/>
          </a:xfrm>
          <a:custGeom>
            <a:avLst/>
            <a:gdLst/>
            <a:ahLst/>
            <a:cxnLst/>
            <a:rect l="l" t="t" r="r" b="b"/>
            <a:pathLst>
              <a:path w="3615441" h="6151724">
                <a:moveTo>
                  <a:pt x="0" y="0"/>
                </a:moveTo>
                <a:lnTo>
                  <a:pt x="3533351" y="0"/>
                </a:lnTo>
                <a:cubicBezTo>
                  <a:pt x="3578688" y="0"/>
                  <a:pt x="3615441" y="36753"/>
                  <a:pt x="3615441" y="82090"/>
                </a:cubicBezTo>
                <a:lnTo>
                  <a:pt x="3615441" y="5623909"/>
                </a:lnTo>
                <a:lnTo>
                  <a:pt x="1663219" y="6151724"/>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sp>
        <p:nvSpPr>
          <p:cNvPr id="13" name="Rounded Rectangle 12"/>
          <p:cNvSpPr/>
          <p:nvPr/>
        </p:nvSpPr>
        <p:spPr>
          <a:xfrm rot="907748">
            <a:off x="17749" y="-511509"/>
            <a:ext cx="3735394" cy="1387781"/>
          </a:xfrm>
          <a:custGeom>
            <a:avLst/>
            <a:gdLst/>
            <a:ahLst/>
            <a:cxnLst/>
            <a:rect l="l" t="t" r="r" b="b"/>
            <a:pathLst>
              <a:path w="3735394" h="1387781">
                <a:moveTo>
                  <a:pt x="0" y="1009924"/>
                </a:moveTo>
                <a:lnTo>
                  <a:pt x="3735394" y="0"/>
                </a:lnTo>
                <a:lnTo>
                  <a:pt x="3735394" y="1305691"/>
                </a:lnTo>
                <a:cubicBezTo>
                  <a:pt x="3735394" y="1351028"/>
                  <a:pt x="3698641" y="1387781"/>
                  <a:pt x="3653304" y="1387781"/>
                </a:cubicBezTo>
                <a:lnTo>
                  <a:pt x="102160" y="1387781"/>
                </a:lnTo>
                <a:close/>
              </a:path>
            </a:pathLst>
          </a:cu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sp>
        <p:nvSpPr>
          <p:cNvPr id="14" name="Rounded Rectangle 13"/>
          <p:cNvSpPr/>
          <p:nvPr/>
        </p:nvSpPr>
        <p:spPr>
          <a:xfrm rot="907748">
            <a:off x="2146801" y="6590199"/>
            <a:ext cx="1981025" cy="535602"/>
          </a:xfrm>
          <a:custGeom>
            <a:avLst/>
            <a:gdLst/>
            <a:ahLst/>
            <a:cxnLst/>
            <a:rect l="l" t="t" r="r" b="b"/>
            <a:pathLst>
              <a:path w="1981025" h="535602">
                <a:moveTo>
                  <a:pt x="50137" y="6451"/>
                </a:moveTo>
                <a:cubicBezTo>
                  <a:pt x="59958" y="2297"/>
                  <a:pt x="70756" y="0"/>
                  <a:pt x="82090" y="0"/>
                </a:cubicBezTo>
                <a:lnTo>
                  <a:pt x="1981025" y="0"/>
                </a:lnTo>
                <a:lnTo>
                  <a:pt x="0" y="535602"/>
                </a:lnTo>
                <a:lnTo>
                  <a:pt x="0" y="82090"/>
                </a:lnTo>
                <a:cubicBezTo>
                  <a:pt x="0" y="48087"/>
                  <a:pt x="20674" y="18913"/>
                  <a:pt x="50137" y="6451"/>
                </a:cubicBezTo>
                <a:close/>
              </a:path>
            </a:pathLst>
          </a:custGeom>
          <a:solidFill>
            <a:schemeClr val="bg1">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sp>
        <p:nvSpPr>
          <p:cNvPr id="15" name="Rounded Rectangle 14"/>
          <p:cNvSpPr/>
          <p:nvPr/>
        </p:nvSpPr>
        <p:spPr>
          <a:xfrm rot="907748">
            <a:off x="3185141" y="-553633"/>
            <a:ext cx="6782931" cy="7826540"/>
          </a:xfrm>
          <a:custGeom>
            <a:avLst/>
            <a:gdLst/>
            <a:ahLst/>
            <a:cxnLst/>
            <a:rect l="l" t="t" r="r" b="b"/>
            <a:pathLst>
              <a:path w="6782931" h="7826540">
                <a:moveTo>
                  <a:pt x="0" y="1349945"/>
                </a:moveTo>
                <a:lnTo>
                  <a:pt x="4993024" y="0"/>
                </a:lnTo>
                <a:lnTo>
                  <a:pt x="6782931" y="6620302"/>
                </a:lnTo>
                <a:lnTo>
                  <a:pt x="2321435" y="7826540"/>
                </a:lnTo>
                <a:lnTo>
                  <a:pt x="82090" y="7826540"/>
                </a:lnTo>
                <a:cubicBezTo>
                  <a:pt x="36753" y="7826540"/>
                  <a:pt x="0" y="7789787"/>
                  <a:pt x="0" y="7744450"/>
                </a:cubicBezTo>
                <a:close/>
              </a:path>
            </a:pathLst>
          </a:cu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a:ea typeface="+mn-ea"/>
              <a:cs typeface="+mn-cs"/>
            </a:endParaRPr>
          </a:p>
        </p:txBody>
      </p:sp>
      <p:sp>
        <p:nvSpPr>
          <p:cNvPr id="2" name="Title 1"/>
          <p:cNvSpPr>
            <a:spLocks noGrp="1"/>
          </p:cNvSpPr>
          <p:nvPr>
            <p:ph type="title"/>
          </p:nvPr>
        </p:nvSpPr>
        <p:spPr>
          <a:xfrm rot="-4500000">
            <a:off x="-633894" y="2921988"/>
            <a:ext cx="5064953" cy="1695631"/>
          </a:xfrm>
        </p:spPr>
        <p:txBody>
          <a:bodyPr/>
          <a:lstStyle/>
          <a:p>
            <a:r>
              <a:rPr lang="en-US"/>
              <a:t>Click to edit Master title style</a:t>
            </a:r>
          </a:p>
        </p:txBody>
      </p:sp>
      <p:sp>
        <p:nvSpPr>
          <p:cNvPr id="3" name="Content Placeholder 2"/>
          <p:cNvSpPr>
            <a:spLocks noGrp="1"/>
          </p:cNvSpPr>
          <p:nvPr>
            <p:ph idx="1"/>
          </p:nvPr>
        </p:nvSpPr>
        <p:spPr>
          <a:xfrm rot="900000">
            <a:off x="3479028" y="959716"/>
            <a:ext cx="4658735" cy="507762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900000">
            <a:off x="1690988" y="608314"/>
            <a:ext cx="17893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104DDF-797A-43CF-8F83-3F86BE7809C5}" type="datetimeFigureOut">
              <a:rPr kumimoji="0" lang="en-US" sz="1200" b="0" i="0" u="none" strike="noStrike" kern="1200" cap="none" spc="0" normalizeH="0" baseline="0" noProof="0" smtClean="0">
                <a:ln>
                  <a:noFill/>
                </a:ln>
                <a:solidFill>
                  <a:prstClr val="white">
                    <a:tint val="75000"/>
                  </a:prstClr>
                </a:solidFill>
                <a:effectLst/>
                <a:uLnTx/>
                <a:uFillTx/>
                <a:latin typeface="Rockwel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5/30/2022</a:t>
            </a:fld>
            <a:endParaRPr kumimoji="0" lang="en-US" sz="1200" b="0" i="0" u="none" strike="noStrike" kern="1200" cap="none" spc="0" normalizeH="0" baseline="0" noProof="0" dirty="0">
              <a:ln>
                <a:noFill/>
              </a:ln>
              <a:solidFill>
                <a:prstClr val="white">
                  <a:tint val="75000"/>
                </a:prstClr>
              </a:solidFill>
              <a:effectLst/>
              <a:uLnTx/>
              <a:uFillTx/>
              <a:latin typeface="Rockwell"/>
              <a:ea typeface="+mn-ea"/>
              <a:cs typeface="+mn-cs"/>
            </a:endParaRPr>
          </a:p>
        </p:txBody>
      </p:sp>
      <p:sp>
        <p:nvSpPr>
          <p:cNvPr id="5" name="Footer Placeholder 4"/>
          <p:cNvSpPr>
            <a:spLocks noGrp="1"/>
          </p:cNvSpPr>
          <p:nvPr>
            <p:ph type="ftr" sz="quarter" idx="11"/>
          </p:nvPr>
        </p:nvSpPr>
        <p:spPr>
          <a:xfrm rot="900000">
            <a:off x="3103620" y="6177546"/>
            <a:ext cx="239223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75000"/>
                </a:prstClr>
              </a:solidFill>
              <a:effectLst/>
              <a:uLnTx/>
              <a:uFillTx/>
              <a:latin typeface="Rockwell"/>
              <a:ea typeface="+mn-ea"/>
              <a:cs typeface="+mn-cs"/>
            </a:endParaRPr>
          </a:p>
        </p:txBody>
      </p:sp>
      <p:sp>
        <p:nvSpPr>
          <p:cNvPr id="6" name="Slide Number Placeholder 5"/>
          <p:cNvSpPr>
            <a:spLocks noGrp="1"/>
          </p:cNvSpPr>
          <p:nvPr>
            <p:ph type="sldNum" sz="quarter" idx="12"/>
          </p:nvPr>
        </p:nvSpPr>
        <p:spPr>
          <a:xfrm rot="900000">
            <a:off x="1265370" y="300797"/>
            <a:ext cx="228731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8BADE-530D-4C83-921D-24563F3164D0}" type="slidenum">
              <a:rPr kumimoji="0" lang="en-US" sz="2400" b="0" i="0" u="none" strike="noStrike" kern="1200" cap="none" spc="0" normalizeH="0" baseline="0" noProof="0" smtClean="0">
                <a:ln>
                  <a:noFill/>
                </a:ln>
                <a:solidFill>
                  <a:prstClr val="white">
                    <a:tint val="75000"/>
                  </a:prstClr>
                </a:solidFill>
                <a:effectLst/>
                <a:uLnTx/>
                <a:uFillTx/>
                <a:latin typeface="Rockwel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dirty="0">
              <a:ln>
                <a:noFill/>
              </a:ln>
              <a:solidFill>
                <a:prstClr val="white">
                  <a:tint val="75000"/>
                </a:prstClr>
              </a:solidFill>
              <a:effectLst/>
              <a:uLnTx/>
              <a:uFillTx/>
              <a:latin typeface="Rockwell"/>
              <a:ea typeface="+mn-ea"/>
              <a:cs typeface="+mn-cs"/>
            </a:endParaRPr>
          </a:p>
        </p:txBody>
      </p:sp>
    </p:spTree>
    <p:extLst>
      <p:ext uri="{BB962C8B-B14F-4D97-AF65-F5344CB8AC3E}">
        <p14:creationId xmlns:p14="http://schemas.microsoft.com/office/powerpoint/2010/main" val="171122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6B81CDC6-442B-E04C-9B49-9F5A2C11B082}" type="datetimeFigureOut">
              <a:rPr lang="en-US" smtClean="0"/>
              <a:pPr/>
              <a:t>5/30/2022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87BAE1-DE3A-7C4B-B06B-ED48493DEB9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6B81CDC6-442B-E04C-9B49-9F5A2C11B082}" type="datetimeFigureOut">
              <a:rPr lang="en-US" smtClean="0"/>
              <a:pPr/>
              <a:t>5/30/2022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C87BAE1-DE3A-7C4B-B06B-ED48493DEB9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6B81CDC6-442B-E04C-9B49-9F5A2C11B082}" type="datetimeFigureOut">
              <a:rPr lang="en-US" smtClean="0"/>
              <a:pPr/>
              <a:t>5/30/2022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C87BAE1-DE3A-7C4B-B06B-ED48493DEB9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1CDC6-442B-E04C-9B49-9F5A2C11B082}" type="datetimeFigureOut">
              <a:rPr lang="en-US" smtClean="0"/>
              <a:pPr/>
              <a:t>5/30/2022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C87BAE1-DE3A-7C4B-B06B-ED48493DEB9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6B81CDC6-442B-E04C-9B49-9F5A2C11B082}" type="datetimeFigureOut">
              <a:rPr lang="en-US" smtClean="0"/>
              <a:pPr/>
              <a:t>5/30/2022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87BAE1-DE3A-7C4B-B06B-ED48493DEB9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6B81CDC6-442B-E04C-9B49-9F5A2C11B082}" type="datetimeFigureOut">
              <a:rPr lang="en-US" smtClean="0"/>
              <a:pPr/>
              <a:t>5/30/2022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87BAE1-DE3A-7C4B-B06B-ED48493DEB9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a:defRPr>
            </a:lvl1pPr>
          </a:lstStyle>
          <a:p>
            <a:fld id="{6B81CDC6-442B-E04C-9B49-9F5A2C11B082}" type="datetimeFigureOut">
              <a:rPr lang="en-US" smtClean="0"/>
              <a:pPr/>
              <a:t>5/30/2022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a:defRPr>
            </a:lvl1pPr>
          </a:lstStyle>
          <a:p>
            <a:fld id="{5C87BAE1-DE3A-7C4B-B06B-ED48493DEB9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2" r:id="rId12"/>
  </p:sldLayoutIdLst>
  <p:txStyles>
    <p:titleStyle>
      <a:lvl1pPr algn="ctr" defTabSz="457200" rtl="0" eaLnBrk="1" latinLnBrk="0" hangingPunct="1">
        <a:spcBef>
          <a:spcPct val="0"/>
        </a:spcBef>
        <a:buNone/>
        <a:defRPr sz="4400" kern="1200">
          <a:solidFill>
            <a:schemeClr val="tx1"/>
          </a:solidFill>
          <a:latin typeface="Times New Roman"/>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Times New Roman"/>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Times New Roman"/>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Times New Roman"/>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Times New Roman"/>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Times New Roman"/>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defRPr/>
            </a:pPr>
            <a:fld id="{D9CF49C4-36F0-4C69-811C-01F6F6A6756F}" type="datetimeFigureOut">
              <a:rPr lang="en-US" smtClean="0">
                <a:solidFill>
                  <a:prstClr val="white">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5/30/2022</a:t>
            </a:fld>
            <a:endParaRPr lang="en-US" dirty="0">
              <a:solidFill>
                <a:prstClr val="white">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defRPr/>
            </a:pPr>
            <a:endParaRPr lang="en-US" dirty="0">
              <a:solidFill>
                <a:prstClr val="white">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defRPr/>
            </a:pPr>
            <a:fld id="{2591A08A-390C-45E7-9729-39BC365D93A9}" type="slidenum">
              <a:rPr lang="en-US" altLang="en-US" smtClean="0">
                <a:solidFill>
                  <a:prstClr val="white">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en-US" altLang="en-US" dirty="0">
              <a:solidFill>
                <a:prstClr val="white">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98731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defRPr/>
            </a:pPr>
            <a:fld id="{D9CF49C4-36F0-4C69-811C-01F6F6A6756F}" type="datetimeFigureOut">
              <a:rPr lang="en-US" smtClean="0">
                <a:solidFill>
                  <a:prstClr val="white">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5/30/2022</a:t>
            </a:fld>
            <a:endParaRPr lang="en-US" dirty="0">
              <a:solidFill>
                <a:prstClr val="white">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defRPr/>
            </a:pPr>
            <a:endParaRPr lang="en-US" dirty="0">
              <a:solidFill>
                <a:prstClr val="white">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defRPr/>
            </a:pPr>
            <a:fld id="{2591A08A-390C-45E7-9729-39BC365D93A9}" type="slidenum">
              <a:rPr lang="en-US" altLang="en-US" smtClean="0">
                <a:solidFill>
                  <a:prstClr val="white">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en-US" altLang="en-US" dirty="0">
              <a:solidFill>
                <a:prstClr val="white">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740987"/>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Scan1080Base.png"/>
          <p:cNvPicPr>
            <a:picLocks noChangeAspect="1"/>
          </p:cNvPicPr>
          <p:nvPr/>
        </p:nvPicPr>
        <p:blipFill>
          <a:blip r:embed="rId3" cstate="print">
            <a:lum bright="-38000"/>
          </a:blip>
          <a:stretch>
            <a:fillRect/>
          </a:stretch>
        </p:blipFill>
        <p:spPr>
          <a:xfrm>
            <a:off x="0" y="0"/>
            <a:ext cx="9144000" cy="6858000"/>
          </a:xfrm>
          <a:prstGeom prst="rect">
            <a:avLst/>
          </a:prstGeom>
        </p:spPr>
      </p:pic>
      <p:sp>
        <p:nvSpPr>
          <p:cNvPr id="2" name="Title Placeholder 1"/>
          <p:cNvSpPr>
            <a:spLocks noGrp="1"/>
          </p:cNvSpPr>
          <p:nvPr>
            <p:ph type="title"/>
          </p:nvPr>
        </p:nvSpPr>
        <p:spPr>
          <a:xfrm rot="-5400000">
            <a:off x="-673455" y="2807056"/>
            <a:ext cx="5320597" cy="18400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3657600" y="990600"/>
            <a:ext cx="5027024" cy="47833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162800" y="6096001"/>
            <a:ext cx="1524000" cy="365125"/>
          </a:xfrm>
          <a:prstGeom prst="rect">
            <a:avLst/>
          </a:prstGeom>
        </p:spPr>
        <p:txBody>
          <a:bodyPr vert="horz" lIns="91440" tIns="45720" rIns="91440" bIns="45720" rtlCol="0" anchor="ctr"/>
          <a:lstStyle>
            <a:lvl1pPr algn="r">
              <a:defRPr sz="1200">
                <a:solidFill>
                  <a:schemeClr val="tx1">
                    <a:tint val="75000"/>
                  </a:schemeClr>
                </a:solidFill>
                <a:effectLst/>
              </a:defRPr>
            </a:lvl1pPr>
          </a:lstStyle>
          <a:p>
            <a:fld id="{DD104DDF-797A-43CF-8F83-3F86BE7809C5}" type="datetimeFigureOut">
              <a:rPr lang="en-US" smtClean="0"/>
              <a:t>5/30/2022</a:t>
            </a:fld>
            <a:endParaRPr lang="en-US" dirty="0"/>
          </a:p>
        </p:txBody>
      </p:sp>
      <p:sp>
        <p:nvSpPr>
          <p:cNvPr id="5" name="Footer Placeholder 4"/>
          <p:cNvSpPr>
            <a:spLocks noGrp="1"/>
          </p:cNvSpPr>
          <p:nvPr>
            <p:ph type="ftr" sz="quarter" idx="3"/>
          </p:nvPr>
        </p:nvSpPr>
        <p:spPr>
          <a:xfrm>
            <a:off x="4038600" y="6096001"/>
            <a:ext cx="3124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13047" y="532491"/>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81F8BADE-530D-4C83-921D-24563F3164D0}" type="slidenum">
              <a:rPr lang="en-US" smtClean="0"/>
              <a:t>‹#›</a:t>
            </a:fld>
            <a:endParaRPr lang="en-US" dirty="0"/>
          </a:p>
        </p:txBody>
      </p:sp>
    </p:spTree>
    <p:extLst>
      <p:ext uri="{BB962C8B-B14F-4D97-AF65-F5344CB8AC3E}">
        <p14:creationId xmlns:p14="http://schemas.microsoft.com/office/powerpoint/2010/main" val="1500936457"/>
      </p:ext>
    </p:extLst>
  </p:cSld>
  <p:clrMap bg1="dk1" tx1="lt1" bg2="dk2" tx2="lt2" accent1="accent1" accent2="accent2" accent3="accent3" accent4="accent4" accent5="accent5" accent6="accent6" hlink="hlink" folHlink="folHlink"/>
  <p:sldLayoutIdLst>
    <p:sldLayoutId id="214748373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Scan1080Base.png"/>
          <p:cNvPicPr>
            <a:picLocks noChangeAspect="1"/>
          </p:cNvPicPr>
          <p:nvPr/>
        </p:nvPicPr>
        <p:blipFill>
          <a:blip r:embed="rId3" cstate="print">
            <a:lum bright="-38000"/>
          </a:blip>
          <a:stretch>
            <a:fillRect/>
          </a:stretch>
        </p:blipFill>
        <p:spPr>
          <a:xfrm>
            <a:off x="0" y="0"/>
            <a:ext cx="9144000" cy="6858000"/>
          </a:xfrm>
          <a:prstGeom prst="rect">
            <a:avLst/>
          </a:prstGeom>
        </p:spPr>
      </p:pic>
      <p:sp>
        <p:nvSpPr>
          <p:cNvPr id="2" name="Title Placeholder 1"/>
          <p:cNvSpPr>
            <a:spLocks noGrp="1"/>
          </p:cNvSpPr>
          <p:nvPr>
            <p:ph type="title"/>
          </p:nvPr>
        </p:nvSpPr>
        <p:spPr>
          <a:xfrm rot="-5400000">
            <a:off x="-673455" y="2807056"/>
            <a:ext cx="5320597" cy="18400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3657600" y="990600"/>
            <a:ext cx="5027024" cy="47833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162800" y="6096001"/>
            <a:ext cx="1524000" cy="365125"/>
          </a:xfrm>
          <a:prstGeom prst="rect">
            <a:avLst/>
          </a:prstGeom>
        </p:spPr>
        <p:txBody>
          <a:bodyPr vert="horz" lIns="91440" tIns="45720" rIns="91440" bIns="45720" rtlCol="0" anchor="ctr"/>
          <a:lstStyle>
            <a:lvl1pPr algn="r">
              <a:defRPr sz="1200">
                <a:solidFill>
                  <a:schemeClr val="tx1">
                    <a:tint val="75000"/>
                  </a:schemeClr>
                </a:solidFill>
                <a:effectLst/>
              </a:defRPr>
            </a:lvl1pPr>
          </a:lstStyle>
          <a:p>
            <a:fld id="{DD104DDF-797A-43CF-8F83-3F86BE7809C5}" type="datetimeFigureOut">
              <a:rPr lang="en-US" smtClean="0"/>
              <a:t>5/30/2022</a:t>
            </a:fld>
            <a:endParaRPr lang="en-US" dirty="0"/>
          </a:p>
        </p:txBody>
      </p:sp>
      <p:sp>
        <p:nvSpPr>
          <p:cNvPr id="5" name="Footer Placeholder 4"/>
          <p:cNvSpPr>
            <a:spLocks noGrp="1"/>
          </p:cNvSpPr>
          <p:nvPr>
            <p:ph type="ftr" sz="quarter" idx="3"/>
          </p:nvPr>
        </p:nvSpPr>
        <p:spPr>
          <a:xfrm>
            <a:off x="4038600" y="6096001"/>
            <a:ext cx="3124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13047" y="532491"/>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81F8BADE-530D-4C83-921D-24563F3164D0}" type="slidenum">
              <a:rPr lang="en-US" smtClean="0"/>
              <a:t>‹#›</a:t>
            </a:fld>
            <a:endParaRPr lang="en-US" dirty="0"/>
          </a:p>
        </p:txBody>
      </p:sp>
    </p:spTree>
    <p:extLst>
      <p:ext uri="{BB962C8B-B14F-4D97-AF65-F5344CB8AC3E}">
        <p14:creationId xmlns:p14="http://schemas.microsoft.com/office/powerpoint/2010/main" val="4164500820"/>
      </p:ext>
    </p:extLst>
  </p:cSld>
  <p:clrMap bg1="dk1" tx1="lt1" bg2="dk2" tx2="lt2" accent1="accent1" accent2="accent2" accent3="accent3" accent4="accent4" accent5="accent5" accent6="accent6" hlink="hlink" folHlink="folHlink"/>
  <p:sldLayoutIdLst>
    <p:sldLayoutId id="214748373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Scan1080Base.png"/>
          <p:cNvPicPr>
            <a:picLocks noChangeAspect="1"/>
          </p:cNvPicPr>
          <p:nvPr/>
        </p:nvPicPr>
        <p:blipFill>
          <a:blip r:embed="rId3" cstate="print">
            <a:lum bright="-38000"/>
          </a:blip>
          <a:stretch>
            <a:fillRect/>
          </a:stretch>
        </p:blipFill>
        <p:spPr>
          <a:xfrm>
            <a:off x="0" y="0"/>
            <a:ext cx="9144000" cy="6858000"/>
          </a:xfrm>
          <a:prstGeom prst="rect">
            <a:avLst/>
          </a:prstGeom>
        </p:spPr>
      </p:pic>
      <p:sp>
        <p:nvSpPr>
          <p:cNvPr id="2" name="Title Placeholder 1"/>
          <p:cNvSpPr>
            <a:spLocks noGrp="1"/>
          </p:cNvSpPr>
          <p:nvPr>
            <p:ph type="title"/>
          </p:nvPr>
        </p:nvSpPr>
        <p:spPr>
          <a:xfrm rot="-5400000">
            <a:off x="-673455" y="2807056"/>
            <a:ext cx="5320597" cy="184008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3657600" y="990600"/>
            <a:ext cx="5027024" cy="47833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162800" y="6096001"/>
            <a:ext cx="1524000" cy="365125"/>
          </a:xfrm>
          <a:prstGeom prst="rect">
            <a:avLst/>
          </a:prstGeom>
        </p:spPr>
        <p:txBody>
          <a:bodyPr vert="horz" lIns="91440" tIns="45720" rIns="91440" bIns="45720" rtlCol="0" anchor="ctr"/>
          <a:lstStyle>
            <a:lvl1pPr algn="r">
              <a:defRPr sz="1200">
                <a:solidFill>
                  <a:schemeClr val="tx1">
                    <a:tint val="75000"/>
                  </a:schemeClr>
                </a:solidFill>
                <a:effectLst/>
              </a:defRPr>
            </a:lvl1pPr>
          </a:lstStyle>
          <a:p>
            <a:fld id="{DD104DDF-797A-43CF-8F83-3F86BE7809C5}" type="datetimeFigureOut">
              <a:rPr lang="en-US" smtClean="0"/>
              <a:t>5/30/2022</a:t>
            </a:fld>
            <a:endParaRPr lang="en-US" dirty="0"/>
          </a:p>
        </p:txBody>
      </p:sp>
      <p:sp>
        <p:nvSpPr>
          <p:cNvPr id="5" name="Footer Placeholder 4"/>
          <p:cNvSpPr>
            <a:spLocks noGrp="1"/>
          </p:cNvSpPr>
          <p:nvPr>
            <p:ph type="ftr" sz="quarter" idx="3"/>
          </p:nvPr>
        </p:nvSpPr>
        <p:spPr>
          <a:xfrm>
            <a:off x="4038600" y="6096001"/>
            <a:ext cx="3124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13047" y="532491"/>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81F8BADE-530D-4C83-921D-24563F3164D0}" type="slidenum">
              <a:rPr lang="en-US" smtClean="0"/>
              <a:t>‹#›</a:t>
            </a:fld>
            <a:endParaRPr lang="en-US" dirty="0"/>
          </a:p>
        </p:txBody>
      </p:sp>
    </p:spTree>
    <p:extLst>
      <p:ext uri="{BB962C8B-B14F-4D97-AF65-F5344CB8AC3E}">
        <p14:creationId xmlns:p14="http://schemas.microsoft.com/office/powerpoint/2010/main" val="2355263773"/>
      </p:ext>
    </p:extLst>
  </p:cSld>
  <p:clrMap bg1="dk1" tx1="lt1" bg2="dk2" tx2="lt2" accent1="accent1" accent2="accent2" accent3="accent3" accent4="accent4" accent5="accent5" accent6="accent6" hlink="hlink" folHlink="folHlink"/>
  <p:sldLayoutIdLst>
    <p:sldLayoutId id="2147483738"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frederictonhigh.nbed.nb.ca/" TargetMode="Externa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sisasdwtest.nbed.nb.ca/public/home.html" TargetMode="External"/><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hyperlink" Target="https://creativecommons.org/licenses/by-nc/3.0/" TargetMode="External"/><Relationship Id="rId5" Type="http://schemas.openxmlformats.org/officeDocument/2006/relationships/hyperlink" Target="https://mariajesusbfe.blogspot.com/2010/04/giving-directions.html" TargetMode="Externa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youtube.com/watch?v=mYNZ5oY0qZQ"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10">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953022" y="3919116"/>
            <a:ext cx="5190749" cy="2150054"/>
          </a:xfrm>
        </p:spPr>
        <p:txBody>
          <a:bodyPr anchor="t">
            <a:noAutofit/>
          </a:bodyPr>
          <a:lstStyle/>
          <a:p>
            <a:pPr algn="l">
              <a:lnSpc>
                <a:spcPct val="90000"/>
              </a:lnSpc>
            </a:pPr>
            <a:r>
              <a:rPr lang="en-US" sz="3200" dirty="0">
                <a:solidFill>
                  <a:schemeClr val="tx2"/>
                </a:solidFill>
                <a:latin typeface="+mn-lt"/>
              </a:rPr>
              <a:t>   </a:t>
            </a:r>
            <a:r>
              <a:rPr lang="en-US" sz="3200" b="1" dirty="0">
                <a:solidFill>
                  <a:schemeClr val="tx2"/>
                </a:solidFill>
                <a:latin typeface="Arial Narrow" panose="020B0606020202030204" pitchFamily="34" charset="0"/>
              </a:rPr>
              <a:t>Fredericton High School</a:t>
            </a:r>
            <a:br>
              <a:rPr lang="en-US" sz="3000" b="1" dirty="0">
                <a:solidFill>
                  <a:schemeClr val="tx2"/>
                </a:solidFill>
                <a:latin typeface="Arial Narrow" panose="020B0606020202030204" pitchFamily="34" charset="0"/>
              </a:rPr>
            </a:br>
            <a:r>
              <a:rPr lang="en-US" sz="3000" b="1" dirty="0">
                <a:solidFill>
                  <a:schemeClr val="tx2"/>
                </a:solidFill>
                <a:latin typeface="Arial Narrow" panose="020B0606020202030204" pitchFamily="34" charset="0"/>
              </a:rPr>
              <a:t> </a:t>
            </a:r>
            <a:br>
              <a:rPr lang="en-US" sz="3000" b="1" dirty="0">
                <a:solidFill>
                  <a:schemeClr val="tx2"/>
                </a:solidFill>
                <a:latin typeface="Arial Narrow" panose="020B0606020202030204" pitchFamily="34" charset="0"/>
              </a:rPr>
            </a:br>
            <a:r>
              <a:rPr lang="en-US" sz="3500" b="1" dirty="0">
                <a:solidFill>
                  <a:schemeClr val="tx2"/>
                </a:solidFill>
                <a:latin typeface="Arial Narrow" panose="020B0606020202030204" pitchFamily="34" charset="0"/>
              </a:rPr>
              <a:t>Grade 8 Parent Orientation</a:t>
            </a:r>
          </a:p>
        </p:txBody>
      </p:sp>
      <p:pic>
        <p:nvPicPr>
          <p:cNvPr id="6" name="Picture 5" descr="fhslogo.gif"/>
          <p:cNvPicPr>
            <a:picLocks noChangeAspect="1"/>
          </p:cNvPicPr>
          <p:nvPr/>
        </p:nvPicPr>
        <p:blipFill rotWithShape="1">
          <a:blip r:embed="rId3">
            <a:extLst>
              <a:ext uri="{BEBA8EAE-BF5A-486C-A8C5-ECC9F3942E4B}">
                <a14:imgProps xmlns:a14="http://schemas.microsoft.com/office/drawing/2010/main">
                  <a14:imgLayer r:embed="rId4">
                    <a14:imgEffect>
                      <a14:artisticFilmGrain/>
                    </a14:imgEffect>
                  </a14:imgLayer>
                </a14:imgProps>
              </a:ext>
            </a:extLst>
          </a:blip>
          <a:srcRect l="12247" r="10299" b="1"/>
          <a:stretch/>
        </p:blipFill>
        <p:spPr>
          <a:xfrm>
            <a:off x="225" y="1130513"/>
            <a:ext cx="3753696"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42" name="Group 12">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4051497" cy="5922819"/>
            <a:chOff x="0" y="935182"/>
            <a:chExt cx="5401996" cy="5922819"/>
          </a:xfrm>
        </p:grpSpPr>
        <p:sp>
          <p:nvSpPr>
            <p:cNvPr id="43" name="Freeform: Shape 13">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Freeform: Shape 14">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45" name="Freeform: Shape 16">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46" name="Group 18">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04361" y="-1438"/>
            <a:ext cx="4274727" cy="3920553"/>
            <a:chOff x="5605815" y="-1438"/>
            <a:chExt cx="5699636" cy="3920553"/>
          </a:xfrm>
        </p:grpSpPr>
        <p:sp>
          <p:nvSpPr>
            <p:cNvPr id="20" name="Freeform: Shape 19">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 name="Freeform: Shape 21">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48" name="Freeform: Shape 22">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4" name="Picture 3">
            <a:extLst>
              <a:ext uri="{FF2B5EF4-FFF2-40B4-BE49-F238E27FC236}">
                <a16:creationId xmlns:a16="http://schemas.microsoft.com/office/drawing/2014/main" id="{92F6C0B3-4D37-BFE7-7A0B-C900C1CE6DEC}"/>
              </a:ext>
            </a:extLst>
          </p:cNvPr>
          <p:cNvPicPr>
            <a:picLocks noChangeAspect="1"/>
          </p:cNvPicPr>
          <p:nvPr/>
        </p:nvPicPr>
        <p:blipFill>
          <a:blip r:embed="rId5"/>
          <a:stretch>
            <a:fillRect/>
          </a:stretch>
        </p:blipFill>
        <p:spPr>
          <a:xfrm>
            <a:off x="2904565" y="311520"/>
            <a:ext cx="5782235" cy="31997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7507"/>
            <a:ext cx="7772400" cy="1211283"/>
          </a:xfrm>
        </p:spPr>
        <p:txBody>
          <a:bodyPr/>
          <a:lstStyle/>
          <a:p>
            <a:r>
              <a:rPr lang="en-US" dirty="0">
                <a:latin typeface="+mn-lt"/>
              </a:rPr>
              <a:t>International Students</a:t>
            </a:r>
          </a:p>
        </p:txBody>
      </p:sp>
      <p:sp>
        <p:nvSpPr>
          <p:cNvPr id="3" name="Subtitle 2"/>
          <p:cNvSpPr>
            <a:spLocks noGrp="1"/>
          </p:cNvSpPr>
          <p:nvPr>
            <p:ph type="subTitle" idx="1"/>
          </p:nvPr>
        </p:nvSpPr>
        <p:spPr>
          <a:xfrm>
            <a:off x="1371600" y="5158854"/>
            <a:ext cx="6400800" cy="1356246"/>
          </a:xfrm>
        </p:spPr>
        <p:txBody>
          <a:bodyPr/>
          <a:lstStyle/>
          <a:p>
            <a:r>
              <a:rPr lang="en-US" dirty="0">
                <a:solidFill>
                  <a:srgbClr val="FFFF00"/>
                </a:solidFill>
                <a:latin typeface="+mn-lt"/>
              </a:rPr>
              <a:t>A rich multicultural community</a:t>
            </a:r>
          </a:p>
          <a:p>
            <a:r>
              <a:rPr lang="en-US" dirty="0">
                <a:solidFill>
                  <a:srgbClr val="FFFF00"/>
                </a:solidFill>
                <a:latin typeface="+mn-lt"/>
              </a:rPr>
              <a:t>Black Kat Ambassadors Club</a:t>
            </a:r>
          </a:p>
          <a:p>
            <a:endParaRPr lang="en-US" dirty="0">
              <a:solidFill>
                <a:srgbClr val="FFFF00"/>
              </a:solidFill>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28" y="1306231"/>
            <a:ext cx="8338782" cy="3753136"/>
          </a:xfrm>
          <a:prstGeom prst="rect">
            <a:avLst/>
          </a:prstGeom>
          <a:scene3d>
            <a:camera prst="orthographicFront"/>
            <a:lightRig rig="threePt" dir="t"/>
          </a:scene3d>
          <a:sp3d>
            <a:bevelT w="114300" prst="artDeco"/>
          </a:sp3d>
        </p:spPr>
      </p:pic>
    </p:spTree>
    <p:extLst>
      <p:ext uri="{BB962C8B-B14F-4D97-AF65-F5344CB8AC3E}">
        <p14:creationId xmlns:p14="http://schemas.microsoft.com/office/powerpoint/2010/main" val="80646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FF00"/>
                </a:solidFill>
                <a:latin typeface="Calibri" panose="020F0502020204030204" pitchFamily="34" charset="0"/>
                <a:cs typeface="Calibri" panose="020F0502020204030204" pitchFamily="34" charset="0"/>
              </a:rPr>
              <a:t>TIPS FOR PARENTS</a:t>
            </a:r>
          </a:p>
        </p:txBody>
      </p:sp>
      <p:sp>
        <p:nvSpPr>
          <p:cNvPr id="4" name="Rectangle 3"/>
          <p:cNvSpPr/>
          <p:nvPr/>
        </p:nvSpPr>
        <p:spPr>
          <a:xfrm>
            <a:off x="235527" y="1731818"/>
            <a:ext cx="8298873" cy="5016758"/>
          </a:xfrm>
          <a:prstGeom prst="rect">
            <a:avLst/>
          </a:prstGeom>
        </p:spPr>
        <p:txBody>
          <a:bodyPr wrap="square">
            <a:spAutoFit/>
          </a:bodyPr>
          <a:lstStyle/>
          <a:p>
            <a:r>
              <a:rPr lang="en-US" sz="3200" b="1" u="sng" dirty="0">
                <a:solidFill>
                  <a:srgbClr val="FFFF00"/>
                </a:solidFill>
              </a:rPr>
              <a:t>Attendance </a:t>
            </a:r>
          </a:p>
          <a:p>
            <a:endParaRPr lang="en-US" sz="3200" u="sng" dirty="0">
              <a:solidFill>
                <a:srgbClr val="FFFF00"/>
              </a:solidFill>
            </a:endParaRPr>
          </a:p>
          <a:p>
            <a:pPr marL="457200" indent="-457200">
              <a:buFont typeface="Arial" panose="020B0604020202020204" pitchFamily="34" charset="0"/>
              <a:buChar char="•"/>
            </a:pPr>
            <a:r>
              <a:rPr lang="en-US" sz="3200" dirty="0">
                <a:solidFill>
                  <a:srgbClr val="FFFF00"/>
                </a:solidFill>
              </a:rPr>
              <a:t>There is a direct link between school attendance and academic performance. </a:t>
            </a:r>
          </a:p>
          <a:p>
            <a:pPr marL="457200" indent="-457200">
              <a:buFont typeface="Arial" panose="020B0604020202020204" pitchFamily="34" charset="0"/>
              <a:buChar char="•"/>
            </a:pPr>
            <a:r>
              <a:rPr lang="en-US" sz="3200" dirty="0">
                <a:solidFill>
                  <a:srgbClr val="FFFF00"/>
                </a:solidFill>
              </a:rPr>
              <a:t>You will receive an automated phone message and email indicating student absences when your child is absent without parent consent. Please contact the school if you do not receive these notices.</a:t>
            </a:r>
          </a:p>
          <a:p>
            <a:endParaRPr lang="en-US" sz="3200" dirty="0">
              <a:solidFill>
                <a:srgbClr val="FFFF00"/>
              </a:solidFill>
            </a:endParaRPr>
          </a:p>
        </p:txBody>
      </p:sp>
    </p:spTree>
    <p:extLst>
      <p:ext uri="{BB962C8B-B14F-4D97-AF65-F5344CB8AC3E}">
        <p14:creationId xmlns:p14="http://schemas.microsoft.com/office/powerpoint/2010/main" val="3529024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FF00"/>
                </a:solidFill>
                <a:latin typeface="Calibri" panose="020F0502020204030204" pitchFamily="34" charset="0"/>
                <a:cs typeface="Calibri" panose="020F0502020204030204" pitchFamily="34" charset="0"/>
              </a:rPr>
              <a:t>TIPS FOR PARENTS</a:t>
            </a:r>
          </a:p>
        </p:txBody>
      </p:sp>
      <p:sp>
        <p:nvSpPr>
          <p:cNvPr id="4" name="Rectangle 3"/>
          <p:cNvSpPr/>
          <p:nvPr/>
        </p:nvSpPr>
        <p:spPr>
          <a:xfrm>
            <a:off x="609601" y="1827369"/>
            <a:ext cx="4794912" cy="4401205"/>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FFFF00"/>
                </a:solidFill>
                <a:latin typeface="Calibri" panose="020F0502020204030204" pitchFamily="34" charset="0"/>
                <a:cs typeface="Calibri" panose="020F0502020204030204" pitchFamily="34" charset="0"/>
              </a:rPr>
              <a:t>Homework – High school students </a:t>
            </a:r>
            <a:r>
              <a:rPr lang="en-US" sz="2800" u="sng" dirty="0">
                <a:solidFill>
                  <a:srgbClr val="FFFF00"/>
                </a:solidFill>
                <a:latin typeface="Calibri" panose="020F0502020204030204" pitchFamily="34" charset="0"/>
                <a:cs typeface="Calibri" panose="020F0502020204030204" pitchFamily="34" charset="0"/>
              </a:rPr>
              <a:t>do</a:t>
            </a:r>
            <a:r>
              <a:rPr lang="en-US" sz="2800" dirty="0">
                <a:solidFill>
                  <a:srgbClr val="FFFF00"/>
                </a:solidFill>
                <a:latin typeface="Calibri" panose="020F0502020204030204" pitchFamily="34" charset="0"/>
                <a:cs typeface="Calibri" panose="020F0502020204030204" pitchFamily="34" charset="0"/>
              </a:rPr>
              <a:t> have homework!! </a:t>
            </a:r>
          </a:p>
          <a:p>
            <a:pPr marL="457200" indent="-457200">
              <a:buFont typeface="Arial" panose="020B0604020202020204" pitchFamily="34" charset="0"/>
              <a:buChar char="•"/>
            </a:pPr>
            <a:r>
              <a:rPr lang="en-US" sz="2800" dirty="0">
                <a:solidFill>
                  <a:srgbClr val="FFFF00"/>
                </a:solidFill>
                <a:latin typeface="Calibri" panose="020F0502020204030204" pitchFamily="34" charset="0"/>
                <a:cs typeface="Calibri" panose="020F0502020204030204" pitchFamily="34" charset="0"/>
              </a:rPr>
              <a:t>Many teachers keep information on TEAMS with homework requirements. </a:t>
            </a:r>
          </a:p>
          <a:p>
            <a:pPr marL="457200" indent="-457200">
              <a:buFont typeface="Arial" panose="020B0604020202020204" pitchFamily="34" charset="0"/>
              <a:buChar char="•"/>
            </a:pPr>
            <a:r>
              <a:rPr lang="en-US" sz="2800" dirty="0">
                <a:solidFill>
                  <a:srgbClr val="FFFF00"/>
                </a:solidFill>
                <a:latin typeface="Calibri" panose="020F0502020204030204" pitchFamily="34" charset="0"/>
                <a:cs typeface="Calibri" panose="020F0502020204030204" pitchFamily="34" charset="0"/>
              </a:rPr>
              <a:t>When in doubt, contact the teacher through email (all emails are on the FHS website)</a:t>
            </a:r>
          </a:p>
        </p:txBody>
      </p:sp>
      <p:pic>
        <p:nvPicPr>
          <p:cNvPr id="5" name="Picture 4"/>
          <p:cNvPicPr>
            <a:picLocks noChangeAspect="1"/>
          </p:cNvPicPr>
          <p:nvPr/>
        </p:nvPicPr>
        <p:blipFill>
          <a:blip r:embed="rId2"/>
          <a:stretch>
            <a:fillRect/>
          </a:stretch>
        </p:blipFill>
        <p:spPr>
          <a:xfrm>
            <a:off x="5636525" y="1957508"/>
            <a:ext cx="2444798" cy="3016643"/>
          </a:xfrm>
          <a:prstGeom prst="rect">
            <a:avLst/>
          </a:prstGeom>
          <a:scene3d>
            <a:camera prst="orthographicFront"/>
            <a:lightRig rig="threePt" dir="t"/>
          </a:scene3d>
          <a:sp3d>
            <a:bevelT/>
            <a:bevelB/>
          </a:sp3d>
        </p:spPr>
      </p:pic>
      <p:pic>
        <p:nvPicPr>
          <p:cNvPr id="6" name="Picture 4" descr="fhslogo.gif"/>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7751717" y="274638"/>
            <a:ext cx="1000640" cy="118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7718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FF00"/>
                </a:solidFill>
                <a:latin typeface="+mn-lt"/>
              </a:rPr>
              <a:t>TIPS FOR PARENTS</a:t>
            </a:r>
          </a:p>
        </p:txBody>
      </p:sp>
      <p:sp>
        <p:nvSpPr>
          <p:cNvPr id="4" name="Rectangle 3"/>
          <p:cNvSpPr/>
          <p:nvPr/>
        </p:nvSpPr>
        <p:spPr>
          <a:xfrm>
            <a:off x="486771" y="1898766"/>
            <a:ext cx="7812102" cy="4031873"/>
          </a:xfrm>
          <a:prstGeom prst="rect">
            <a:avLst/>
          </a:prstGeom>
        </p:spPr>
        <p:txBody>
          <a:bodyPr wrap="square">
            <a:spAutoFit/>
          </a:bodyPr>
          <a:lstStyle/>
          <a:p>
            <a:r>
              <a:rPr lang="en-US" sz="3200" dirty="0">
                <a:solidFill>
                  <a:srgbClr val="FFFF00"/>
                </a:solidFill>
              </a:rPr>
              <a:t>Parent-School Communication</a:t>
            </a:r>
          </a:p>
          <a:p>
            <a:endParaRPr lang="en-US" sz="3200" dirty="0">
              <a:solidFill>
                <a:srgbClr val="FFFF00"/>
              </a:solidFill>
            </a:endParaRPr>
          </a:p>
          <a:p>
            <a:pPr marL="457200" indent="-457200">
              <a:buFont typeface="Arial" panose="020B0604020202020204" pitchFamily="34" charset="0"/>
              <a:buChar char="•"/>
            </a:pPr>
            <a:r>
              <a:rPr lang="en-US" sz="3200" dirty="0">
                <a:solidFill>
                  <a:srgbClr val="FFFF00"/>
                </a:solidFill>
              </a:rPr>
              <a:t>It is important for you to stay in contact with the school. </a:t>
            </a:r>
          </a:p>
          <a:p>
            <a:pPr marL="457200" indent="-457200">
              <a:buFont typeface="Arial" panose="020B0604020202020204" pitchFamily="34" charset="0"/>
              <a:buChar char="•"/>
            </a:pPr>
            <a:r>
              <a:rPr lang="en-US" sz="3200" dirty="0">
                <a:solidFill>
                  <a:srgbClr val="FFFF00"/>
                </a:solidFill>
              </a:rPr>
              <a:t>If you have concerns, contact teachers, admin, guidance. </a:t>
            </a:r>
          </a:p>
          <a:p>
            <a:pPr marL="457200" indent="-457200">
              <a:buFont typeface="Arial" panose="020B0604020202020204" pitchFamily="34" charset="0"/>
              <a:buChar char="•"/>
            </a:pPr>
            <a:r>
              <a:rPr lang="en-US" sz="3200" dirty="0">
                <a:solidFill>
                  <a:srgbClr val="FFFF00"/>
                </a:solidFill>
              </a:rPr>
              <a:t>Keep an eye on the school website for announcements and upcoming events</a:t>
            </a:r>
            <a:r>
              <a:rPr lang="en-US" sz="3200" dirty="0">
                <a:solidFill>
                  <a:srgbClr val="FFFF00"/>
                </a:solidFill>
                <a:sym typeface="Wingdings" panose="05000000000000000000" pitchFamily="2" charset="2"/>
              </a:rPr>
              <a:t></a:t>
            </a:r>
            <a:endParaRPr lang="en-CA" sz="3200" dirty="0">
              <a:solidFill>
                <a:srgbClr val="FFFF00"/>
              </a:solidFill>
            </a:endParaRPr>
          </a:p>
        </p:txBody>
      </p:sp>
    </p:spTree>
    <p:extLst>
      <p:ext uri="{BB962C8B-B14F-4D97-AF65-F5344CB8AC3E}">
        <p14:creationId xmlns:p14="http://schemas.microsoft.com/office/powerpoint/2010/main" val="1217406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9160" y="417576"/>
            <a:ext cx="8182230" cy="1249394"/>
          </a:xfrm>
        </p:spPr>
        <p:txBody>
          <a:bodyPr vert="horz" lIns="91440" tIns="45720" rIns="91440" bIns="45720" rtlCol="0" anchor="ctr">
            <a:normAutofit/>
          </a:bodyPr>
          <a:lstStyle/>
          <a:p>
            <a:pPr defTabSz="914400">
              <a:lnSpc>
                <a:spcPct val="90000"/>
              </a:lnSpc>
            </a:pPr>
            <a:r>
              <a:rPr lang="en-US" sz="4000" b="1" kern="1200" dirty="0">
                <a:solidFill>
                  <a:schemeClr val="tx1"/>
                </a:solidFill>
                <a:latin typeface="+mj-lt"/>
                <a:ea typeface="+mj-ea"/>
                <a:cs typeface="+mj-cs"/>
              </a:rPr>
              <a:t>A Wealth of Knowledge at your Fingertips</a:t>
            </a:r>
          </a:p>
        </p:txBody>
      </p:sp>
      <p:sp>
        <p:nvSpPr>
          <p:cNvPr id="3" name="Content Placeholder 2"/>
          <p:cNvSpPr>
            <a:spLocks noGrp="1"/>
          </p:cNvSpPr>
          <p:nvPr>
            <p:ph sz="quarter" idx="13"/>
          </p:nvPr>
        </p:nvSpPr>
        <p:spPr>
          <a:xfrm>
            <a:off x="479160" y="1809541"/>
            <a:ext cx="8182233" cy="687406"/>
          </a:xfrm>
        </p:spPr>
        <p:txBody>
          <a:bodyPr vert="horz" lIns="91440" tIns="45720" rIns="91440" bIns="45720" rtlCol="0" anchor="ctr">
            <a:normAutofit/>
          </a:bodyPr>
          <a:lstStyle/>
          <a:p>
            <a:pPr marL="0" indent="0" algn="ctr" defTabSz="914400">
              <a:lnSpc>
                <a:spcPct val="90000"/>
              </a:lnSpc>
              <a:spcBef>
                <a:spcPts val="1000"/>
              </a:spcBef>
              <a:buNone/>
            </a:pPr>
            <a:r>
              <a:rPr lang="en-US" sz="2400" kern="1200" dirty="0">
                <a:solidFill>
                  <a:schemeClr val="tx1"/>
                </a:solidFill>
                <a:latin typeface="+mn-lt"/>
                <a:ea typeface="+mn-ea"/>
                <a:cs typeface="+mn-cs"/>
                <a:hlinkClick r:id="rId2"/>
              </a:rPr>
              <a:t>Fredericton High School Website</a:t>
            </a:r>
            <a:endParaRPr lang="en-US" sz="2400" kern="1200" dirty="0">
              <a:solidFill>
                <a:schemeClr val="tx1"/>
              </a:solidFill>
              <a:latin typeface="+mn-lt"/>
              <a:ea typeface="+mn-ea"/>
              <a:cs typeface="+mn-cs"/>
            </a:endParaRPr>
          </a:p>
        </p:txBody>
      </p:sp>
      <p:sp>
        <p:nvSpPr>
          <p:cNvPr id="13"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55776" y="1733454"/>
            <a:ext cx="3429000" cy="18288"/>
          </a:xfrm>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 name="connsiteX0" fmla="*/ 0 w 3429000"/>
              <a:gd name="connsiteY0" fmla="*/ 0 h 18288"/>
              <a:gd name="connsiteX1" fmla="*/ 617220 w 3429000"/>
              <a:gd name="connsiteY1" fmla="*/ 0 h 18288"/>
              <a:gd name="connsiteX2" fmla="*/ 1200150 w 3429000"/>
              <a:gd name="connsiteY2" fmla="*/ 0 h 18288"/>
              <a:gd name="connsiteX3" fmla="*/ 1817370 w 3429000"/>
              <a:gd name="connsiteY3" fmla="*/ 0 h 18288"/>
              <a:gd name="connsiteX4" fmla="*/ 2503170 w 3429000"/>
              <a:gd name="connsiteY4" fmla="*/ 0 h 18288"/>
              <a:gd name="connsiteX5" fmla="*/ 3429000 w 3429000"/>
              <a:gd name="connsiteY5" fmla="*/ 0 h 18288"/>
              <a:gd name="connsiteX6" fmla="*/ 3429000 w 3429000"/>
              <a:gd name="connsiteY6" fmla="*/ 18288 h 18288"/>
              <a:gd name="connsiteX7" fmla="*/ 2743200 w 3429000"/>
              <a:gd name="connsiteY7" fmla="*/ 18288 h 18288"/>
              <a:gd name="connsiteX8" fmla="*/ 1988820 w 3429000"/>
              <a:gd name="connsiteY8" fmla="*/ 18288 h 18288"/>
              <a:gd name="connsiteX9" fmla="*/ 1405890 w 3429000"/>
              <a:gd name="connsiteY9" fmla="*/ 18288 h 18288"/>
              <a:gd name="connsiteX10" fmla="*/ 65151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07705" y="23860"/>
                  <a:pt x="509323" y="68036"/>
                  <a:pt x="685800" y="0"/>
                </a:cubicBezTo>
                <a:cubicBezTo>
                  <a:pt x="881422" y="-43910"/>
                  <a:pt x="1129204" y="-58858"/>
                  <a:pt x="1371600" y="0"/>
                </a:cubicBezTo>
                <a:cubicBezTo>
                  <a:pt x="1611115" y="-12848"/>
                  <a:pt x="1887211" y="-6418"/>
                  <a:pt x="2057400" y="0"/>
                </a:cubicBezTo>
                <a:cubicBezTo>
                  <a:pt x="2233905" y="-53439"/>
                  <a:pt x="2400311" y="-9735"/>
                  <a:pt x="2674620" y="0"/>
                </a:cubicBezTo>
                <a:cubicBezTo>
                  <a:pt x="2899369" y="50175"/>
                  <a:pt x="3197952" y="-27603"/>
                  <a:pt x="3429000" y="0"/>
                </a:cubicBezTo>
                <a:cubicBezTo>
                  <a:pt x="3428966" y="4844"/>
                  <a:pt x="3428590" y="11009"/>
                  <a:pt x="3429000" y="18288"/>
                </a:cubicBezTo>
                <a:cubicBezTo>
                  <a:pt x="3212354" y="28872"/>
                  <a:pt x="3083619" y="-836"/>
                  <a:pt x="2811780" y="18288"/>
                </a:cubicBezTo>
                <a:cubicBezTo>
                  <a:pt x="2533576" y="25058"/>
                  <a:pt x="2477440" y="20531"/>
                  <a:pt x="2228850" y="18288"/>
                </a:cubicBezTo>
                <a:cubicBezTo>
                  <a:pt x="2003657" y="-1843"/>
                  <a:pt x="1810789" y="18294"/>
                  <a:pt x="1543050" y="18288"/>
                </a:cubicBezTo>
                <a:cubicBezTo>
                  <a:pt x="1286635" y="-21162"/>
                  <a:pt x="1189418" y="22290"/>
                  <a:pt x="925830" y="18288"/>
                </a:cubicBezTo>
                <a:cubicBezTo>
                  <a:pt x="678389" y="-2387"/>
                  <a:pt x="367033" y="43234"/>
                  <a:pt x="0" y="18288"/>
                </a:cubicBezTo>
                <a:cubicBezTo>
                  <a:pt x="-649" y="11698"/>
                  <a:pt x="663" y="5413"/>
                  <a:pt x="0" y="0"/>
                </a:cubicBezTo>
                <a:close/>
              </a:path>
              <a:path w="3429000" h="18288" stroke="0" extrusionOk="0">
                <a:moveTo>
                  <a:pt x="0" y="0"/>
                </a:moveTo>
                <a:cubicBezTo>
                  <a:pt x="169914" y="-16656"/>
                  <a:pt x="469790" y="-24030"/>
                  <a:pt x="617220" y="0"/>
                </a:cubicBezTo>
                <a:cubicBezTo>
                  <a:pt x="786601" y="24467"/>
                  <a:pt x="1085311" y="15192"/>
                  <a:pt x="1200150" y="0"/>
                </a:cubicBezTo>
                <a:cubicBezTo>
                  <a:pt x="1340195" y="-5060"/>
                  <a:pt x="1552999" y="41254"/>
                  <a:pt x="1817370" y="0"/>
                </a:cubicBezTo>
                <a:cubicBezTo>
                  <a:pt x="2086739" y="-377"/>
                  <a:pt x="2228603" y="31972"/>
                  <a:pt x="2503170" y="0"/>
                </a:cubicBezTo>
                <a:cubicBezTo>
                  <a:pt x="2794334" y="-14173"/>
                  <a:pt x="3002837" y="-13310"/>
                  <a:pt x="3429000" y="0"/>
                </a:cubicBezTo>
                <a:cubicBezTo>
                  <a:pt x="3428475" y="5049"/>
                  <a:pt x="3429193" y="12044"/>
                  <a:pt x="3429000" y="18288"/>
                </a:cubicBezTo>
                <a:cubicBezTo>
                  <a:pt x="3101445" y="-3440"/>
                  <a:pt x="2879434" y="34023"/>
                  <a:pt x="2743200" y="18288"/>
                </a:cubicBezTo>
                <a:cubicBezTo>
                  <a:pt x="2609544" y="13915"/>
                  <a:pt x="2334178" y="48649"/>
                  <a:pt x="1988820" y="18288"/>
                </a:cubicBezTo>
                <a:cubicBezTo>
                  <a:pt x="1620184" y="18423"/>
                  <a:pt x="1586822" y="-1871"/>
                  <a:pt x="1405890" y="18288"/>
                </a:cubicBezTo>
                <a:cubicBezTo>
                  <a:pt x="1266239" y="28547"/>
                  <a:pt x="867500" y="15208"/>
                  <a:pt x="651510" y="18288"/>
                </a:cubicBezTo>
                <a:cubicBezTo>
                  <a:pt x="445459" y="40105"/>
                  <a:pt x="119818" y="-23744"/>
                  <a:pt x="0" y="18288"/>
                </a:cubicBezTo>
                <a:cubicBezTo>
                  <a:pt x="-39" y="12511"/>
                  <a:pt x="-381" y="8039"/>
                  <a:pt x="0" y="0"/>
                </a:cubicBezTo>
                <a:close/>
              </a:path>
              <a:path w="3429000" h="18288" fill="none" stroke="0" extrusionOk="0">
                <a:moveTo>
                  <a:pt x="0" y="0"/>
                </a:moveTo>
                <a:cubicBezTo>
                  <a:pt x="199661" y="29771"/>
                  <a:pt x="488726" y="20925"/>
                  <a:pt x="685800" y="0"/>
                </a:cubicBezTo>
                <a:cubicBezTo>
                  <a:pt x="835372" y="-29710"/>
                  <a:pt x="1088413" y="6369"/>
                  <a:pt x="1371600" y="0"/>
                </a:cubicBezTo>
                <a:cubicBezTo>
                  <a:pt x="1631865" y="6637"/>
                  <a:pt x="1839907" y="52251"/>
                  <a:pt x="2057400" y="0"/>
                </a:cubicBezTo>
                <a:cubicBezTo>
                  <a:pt x="2266442" y="-8132"/>
                  <a:pt x="2461070" y="-4034"/>
                  <a:pt x="2674620" y="0"/>
                </a:cubicBezTo>
                <a:cubicBezTo>
                  <a:pt x="2940120" y="30498"/>
                  <a:pt x="3202681" y="-54357"/>
                  <a:pt x="3429000" y="0"/>
                </a:cubicBezTo>
                <a:cubicBezTo>
                  <a:pt x="3429314" y="4158"/>
                  <a:pt x="3428021" y="12539"/>
                  <a:pt x="3429000" y="18288"/>
                </a:cubicBezTo>
                <a:cubicBezTo>
                  <a:pt x="3250522" y="56023"/>
                  <a:pt x="3056248" y="-1557"/>
                  <a:pt x="2811780" y="18288"/>
                </a:cubicBezTo>
                <a:cubicBezTo>
                  <a:pt x="2534418" y="26558"/>
                  <a:pt x="2483107" y="19890"/>
                  <a:pt x="2228850" y="18288"/>
                </a:cubicBezTo>
                <a:cubicBezTo>
                  <a:pt x="1996093" y="-20362"/>
                  <a:pt x="1790611" y="35096"/>
                  <a:pt x="1543050" y="18288"/>
                </a:cubicBezTo>
                <a:cubicBezTo>
                  <a:pt x="1276188" y="-29727"/>
                  <a:pt x="1196665" y="1050"/>
                  <a:pt x="925830" y="18288"/>
                </a:cubicBezTo>
                <a:cubicBezTo>
                  <a:pt x="718623" y="61416"/>
                  <a:pt x="374628" y="2503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429000"/>
                      <a:gd name="connsiteY0" fmla="*/ 0 h 18288"/>
                      <a:gd name="connsiteX1" fmla="*/ 685800 w 3429000"/>
                      <a:gd name="connsiteY1" fmla="*/ 0 h 18288"/>
                      <a:gd name="connsiteX2" fmla="*/ 1371600 w 3429000"/>
                      <a:gd name="connsiteY2" fmla="*/ 0 h 18288"/>
                      <a:gd name="connsiteX3" fmla="*/ 2057400 w 3429000"/>
                      <a:gd name="connsiteY3" fmla="*/ 0 h 18288"/>
                      <a:gd name="connsiteX4" fmla="*/ 2674620 w 3429000"/>
                      <a:gd name="connsiteY4" fmla="*/ 0 h 18288"/>
                      <a:gd name="connsiteX5" fmla="*/ 3429000 w 3429000"/>
                      <a:gd name="connsiteY5" fmla="*/ 0 h 18288"/>
                      <a:gd name="connsiteX6" fmla="*/ 3429000 w 3429000"/>
                      <a:gd name="connsiteY6" fmla="*/ 18288 h 18288"/>
                      <a:gd name="connsiteX7" fmla="*/ 2811780 w 3429000"/>
                      <a:gd name="connsiteY7" fmla="*/ 18288 h 18288"/>
                      <a:gd name="connsiteX8" fmla="*/ 2228850 w 3429000"/>
                      <a:gd name="connsiteY8" fmla="*/ 18288 h 18288"/>
                      <a:gd name="connsiteX9" fmla="*/ 1543050 w 3429000"/>
                      <a:gd name="connsiteY9" fmla="*/ 18288 h 18288"/>
                      <a:gd name="connsiteX10" fmla="*/ 925830 w 3429000"/>
                      <a:gd name="connsiteY10" fmla="*/ 18288 h 18288"/>
                      <a:gd name="connsiteX11" fmla="*/ 0 w 3429000"/>
                      <a:gd name="connsiteY11" fmla="*/ 18288 h 18288"/>
                      <a:gd name="connsiteX12" fmla="*/ 0 w 342900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0" h="18288" fill="none" extrusionOk="0">
                        <a:moveTo>
                          <a:pt x="0" y="0"/>
                        </a:moveTo>
                        <a:cubicBezTo>
                          <a:pt x="219865" y="20479"/>
                          <a:pt x="493281" y="26186"/>
                          <a:pt x="685800" y="0"/>
                        </a:cubicBezTo>
                        <a:cubicBezTo>
                          <a:pt x="878319" y="-26186"/>
                          <a:pt x="1121382" y="-11869"/>
                          <a:pt x="1371600" y="0"/>
                        </a:cubicBezTo>
                        <a:cubicBezTo>
                          <a:pt x="1621818" y="11869"/>
                          <a:pt x="1878793" y="32281"/>
                          <a:pt x="2057400" y="0"/>
                        </a:cubicBezTo>
                        <a:cubicBezTo>
                          <a:pt x="2236007" y="-32281"/>
                          <a:pt x="2433797" y="-18251"/>
                          <a:pt x="2674620" y="0"/>
                        </a:cubicBezTo>
                        <a:cubicBezTo>
                          <a:pt x="2915443" y="18251"/>
                          <a:pt x="3205923" y="-1443"/>
                          <a:pt x="3429000" y="0"/>
                        </a:cubicBezTo>
                        <a:cubicBezTo>
                          <a:pt x="3429442" y="4516"/>
                          <a:pt x="3428173" y="12266"/>
                          <a:pt x="3429000" y="18288"/>
                        </a:cubicBezTo>
                        <a:cubicBezTo>
                          <a:pt x="3221081" y="48608"/>
                          <a:pt x="3088001" y="8066"/>
                          <a:pt x="2811780" y="18288"/>
                        </a:cubicBezTo>
                        <a:cubicBezTo>
                          <a:pt x="2535559" y="28510"/>
                          <a:pt x="2481355" y="24898"/>
                          <a:pt x="2228850" y="18288"/>
                        </a:cubicBezTo>
                        <a:cubicBezTo>
                          <a:pt x="1976345" y="11679"/>
                          <a:pt x="1807520" y="48356"/>
                          <a:pt x="1543050" y="18288"/>
                        </a:cubicBezTo>
                        <a:cubicBezTo>
                          <a:pt x="1278580" y="-11780"/>
                          <a:pt x="1181944" y="5123"/>
                          <a:pt x="925830" y="18288"/>
                        </a:cubicBezTo>
                        <a:cubicBezTo>
                          <a:pt x="669716" y="31453"/>
                          <a:pt x="410304" y="34815"/>
                          <a:pt x="0" y="18288"/>
                        </a:cubicBezTo>
                        <a:cubicBezTo>
                          <a:pt x="-306" y="11477"/>
                          <a:pt x="485" y="4355"/>
                          <a:pt x="0" y="0"/>
                        </a:cubicBezTo>
                        <a:close/>
                      </a:path>
                      <a:path w="3429000" h="18288" stroke="0" extrusionOk="0">
                        <a:moveTo>
                          <a:pt x="0" y="0"/>
                        </a:moveTo>
                        <a:cubicBezTo>
                          <a:pt x="174095" y="-12874"/>
                          <a:pt x="443087" y="-14090"/>
                          <a:pt x="617220" y="0"/>
                        </a:cubicBezTo>
                        <a:cubicBezTo>
                          <a:pt x="791353" y="14090"/>
                          <a:pt x="1072677" y="8451"/>
                          <a:pt x="1200150" y="0"/>
                        </a:cubicBezTo>
                        <a:cubicBezTo>
                          <a:pt x="1327623" y="-8451"/>
                          <a:pt x="1526638" y="19866"/>
                          <a:pt x="1817370" y="0"/>
                        </a:cubicBezTo>
                        <a:cubicBezTo>
                          <a:pt x="2108102" y="-19866"/>
                          <a:pt x="2221289" y="26161"/>
                          <a:pt x="2503170" y="0"/>
                        </a:cubicBezTo>
                        <a:cubicBezTo>
                          <a:pt x="2785051" y="-26161"/>
                          <a:pt x="3022134" y="39178"/>
                          <a:pt x="3429000" y="0"/>
                        </a:cubicBezTo>
                        <a:cubicBezTo>
                          <a:pt x="3429577" y="4624"/>
                          <a:pt x="3429819" y="11191"/>
                          <a:pt x="3429000" y="18288"/>
                        </a:cubicBezTo>
                        <a:cubicBezTo>
                          <a:pt x="3103464" y="593"/>
                          <a:pt x="2887909" y="22940"/>
                          <a:pt x="2743200" y="18288"/>
                        </a:cubicBezTo>
                        <a:cubicBezTo>
                          <a:pt x="2598491" y="13636"/>
                          <a:pt x="2362615" y="10656"/>
                          <a:pt x="1988820" y="18288"/>
                        </a:cubicBezTo>
                        <a:cubicBezTo>
                          <a:pt x="1615025" y="25920"/>
                          <a:pt x="1580494" y="3693"/>
                          <a:pt x="1405890" y="18288"/>
                        </a:cubicBezTo>
                        <a:cubicBezTo>
                          <a:pt x="1231286" y="32884"/>
                          <a:pt x="885259" y="-16285"/>
                          <a:pt x="651510" y="18288"/>
                        </a:cubicBezTo>
                        <a:cubicBezTo>
                          <a:pt x="417761" y="52861"/>
                          <a:pt x="138362" y="-13856"/>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Graphical user interface, website&#10;&#10;Description automatically generated">
            <a:extLst>
              <a:ext uri="{FF2B5EF4-FFF2-40B4-BE49-F238E27FC236}">
                <a16:creationId xmlns:a16="http://schemas.microsoft.com/office/drawing/2014/main" id="{53364E8B-442C-4958-9F61-92C7AACDEFB2}"/>
              </a:ext>
            </a:extLst>
          </p:cNvPr>
          <p:cNvPicPr>
            <a:picLocks noChangeAspect="1"/>
          </p:cNvPicPr>
          <p:nvPr/>
        </p:nvPicPr>
        <p:blipFill>
          <a:blip r:embed="rId3"/>
          <a:stretch>
            <a:fillRect/>
          </a:stretch>
        </p:blipFill>
        <p:spPr>
          <a:xfrm>
            <a:off x="911314" y="2633472"/>
            <a:ext cx="7319086" cy="3586353"/>
          </a:xfrm>
          <a:prstGeom prst="rect">
            <a:avLst/>
          </a:prstGeom>
        </p:spPr>
      </p:pic>
    </p:spTree>
    <p:extLst>
      <p:ext uri="{BB962C8B-B14F-4D97-AF65-F5344CB8AC3E}">
        <p14:creationId xmlns:p14="http://schemas.microsoft.com/office/powerpoint/2010/main" val="2384793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8" y="3752849"/>
            <a:ext cx="2807227" cy="2452687"/>
          </a:xfrm>
        </p:spPr>
        <p:txBody>
          <a:bodyPr anchor="ctr">
            <a:normAutofit/>
          </a:bodyPr>
          <a:lstStyle/>
          <a:p>
            <a:r>
              <a:rPr lang="en-CA" sz="2800" b="1" dirty="0">
                <a:latin typeface="+mn-lt"/>
              </a:rPr>
              <a:t>LATE ARRIVAL or leaving/returning for appointments</a:t>
            </a:r>
          </a:p>
        </p:txBody>
      </p:sp>
      <p:pic>
        <p:nvPicPr>
          <p:cNvPr id="9" name="Picture 8" descr="A picture containing text, indoor, table, cluttered&#10;&#10;Description automatically generated">
            <a:extLst>
              <a:ext uri="{FF2B5EF4-FFF2-40B4-BE49-F238E27FC236}">
                <a16:creationId xmlns:a16="http://schemas.microsoft.com/office/drawing/2014/main" id="{A3845B4F-3BB6-8CCF-CF91-B75109B570AF}"/>
              </a:ext>
            </a:extLst>
          </p:cNvPr>
          <p:cNvPicPr>
            <a:picLocks noChangeAspect="1"/>
          </p:cNvPicPr>
          <p:nvPr/>
        </p:nvPicPr>
        <p:blipFill rotWithShape="1">
          <a:blip r:embed="rId2"/>
          <a:srcRect t="3439" b="3240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sz="quarter" idx="13"/>
          </p:nvPr>
        </p:nvSpPr>
        <p:spPr>
          <a:xfrm>
            <a:off x="3167986" y="3752850"/>
            <a:ext cx="5614060" cy="3105140"/>
          </a:xfrm>
        </p:spPr>
        <p:txBody>
          <a:bodyPr anchor="ctr">
            <a:normAutofit/>
          </a:bodyPr>
          <a:lstStyle/>
          <a:p>
            <a:r>
              <a:rPr lang="en-CA" sz="2400" b="1" dirty="0">
                <a:latin typeface="+mn-lt"/>
              </a:rPr>
              <a:t>All doors lock at 8:30am</a:t>
            </a:r>
          </a:p>
          <a:p>
            <a:r>
              <a:rPr lang="en-CA" sz="2400" b="1" dirty="0">
                <a:latin typeface="+mn-lt"/>
              </a:rPr>
              <a:t>The only way to get in after 8:30am is the Main Office doors (get buzzed in).  The main office doors are located off the Priestman Street entrance.  </a:t>
            </a:r>
          </a:p>
          <a:p>
            <a:r>
              <a:rPr lang="en-CA" sz="2400" b="1" dirty="0">
                <a:latin typeface="+mn-lt"/>
              </a:rPr>
              <a:t>Students must sign in or out at the Main Office.</a:t>
            </a:r>
          </a:p>
          <a:p>
            <a:pPr marL="0" indent="0">
              <a:buNone/>
            </a:pPr>
            <a:endParaRPr lang="en-CA" sz="1600" b="1" dirty="0"/>
          </a:p>
        </p:txBody>
      </p:sp>
    </p:spTree>
    <p:extLst>
      <p:ext uri="{BB962C8B-B14F-4D97-AF65-F5344CB8AC3E}">
        <p14:creationId xmlns:p14="http://schemas.microsoft.com/office/powerpoint/2010/main" val="2193336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a:solidFill>
                  <a:srgbClr val="FFFF00"/>
                </a:solidFill>
                <a:latin typeface="+mn-lt"/>
              </a:rPr>
              <a:t>HOW TO BE SUCCESSFUL IN HIGH SCHOOL?</a:t>
            </a:r>
          </a:p>
        </p:txBody>
      </p:sp>
      <p:sp>
        <p:nvSpPr>
          <p:cNvPr id="3" name="Content Placeholder 2"/>
          <p:cNvSpPr>
            <a:spLocks noGrp="1"/>
          </p:cNvSpPr>
          <p:nvPr>
            <p:ph sz="quarter" idx="13"/>
          </p:nvPr>
        </p:nvSpPr>
        <p:spPr/>
        <p:txBody>
          <a:bodyPr>
            <a:normAutofit/>
          </a:bodyPr>
          <a:lstStyle/>
          <a:p>
            <a:r>
              <a:rPr lang="en-CA" dirty="0">
                <a:solidFill>
                  <a:srgbClr val="FFFF00"/>
                </a:solidFill>
                <a:latin typeface="+mn-lt"/>
              </a:rPr>
              <a:t>Develop good study habits</a:t>
            </a:r>
          </a:p>
          <a:p>
            <a:r>
              <a:rPr lang="en-CA" dirty="0">
                <a:solidFill>
                  <a:srgbClr val="FFFF00"/>
                </a:solidFill>
                <a:latin typeface="+mn-lt"/>
              </a:rPr>
              <a:t>Get organized and stay organized </a:t>
            </a:r>
          </a:p>
          <a:p>
            <a:r>
              <a:rPr lang="en-CA" dirty="0">
                <a:solidFill>
                  <a:srgbClr val="FFFF00"/>
                </a:solidFill>
                <a:latin typeface="+mn-lt"/>
              </a:rPr>
              <a:t>Go in for extra help as soon as you realize you truly do not understand a concept</a:t>
            </a:r>
          </a:p>
          <a:p>
            <a:r>
              <a:rPr lang="en-CA" dirty="0">
                <a:solidFill>
                  <a:srgbClr val="FFFF00"/>
                </a:solidFill>
                <a:latin typeface="+mn-lt"/>
              </a:rPr>
              <a:t>Get involved to stay connected</a:t>
            </a:r>
          </a:p>
        </p:txBody>
      </p:sp>
      <p:pic>
        <p:nvPicPr>
          <p:cNvPr id="4" name="Picture 3"/>
          <p:cNvPicPr>
            <a:picLocks noChangeAspect="1"/>
          </p:cNvPicPr>
          <p:nvPr/>
        </p:nvPicPr>
        <p:blipFill>
          <a:blip r:embed="rId2"/>
          <a:stretch>
            <a:fillRect/>
          </a:stretch>
        </p:blipFill>
        <p:spPr>
          <a:xfrm>
            <a:off x="4790364" y="4382138"/>
            <a:ext cx="3577781" cy="1907134"/>
          </a:xfrm>
          <a:prstGeom prst="rect">
            <a:avLst/>
          </a:prstGeom>
        </p:spPr>
      </p:pic>
      <p:pic>
        <p:nvPicPr>
          <p:cNvPr id="5" name="Picture 4"/>
          <p:cNvPicPr>
            <a:picLocks noChangeAspect="1"/>
          </p:cNvPicPr>
          <p:nvPr/>
        </p:nvPicPr>
        <p:blipFill>
          <a:blip r:embed="rId3"/>
          <a:stretch>
            <a:fillRect/>
          </a:stretch>
        </p:blipFill>
        <p:spPr>
          <a:xfrm>
            <a:off x="950794" y="4517053"/>
            <a:ext cx="3184478" cy="1809750"/>
          </a:xfrm>
          <a:prstGeom prst="rect">
            <a:avLst/>
          </a:prstGeom>
        </p:spPr>
      </p:pic>
    </p:spTree>
    <p:extLst>
      <p:ext uri="{BB962C8B-B14F-4D97-AF65-F5344CB8AC3E}">
        <p14:creationId xmlns:p14="http://schemas.microsoft.com/office/powerpoint/2010/main" val="244086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28650" y="365125"/>
            <a:ext cx="7886700" cy="1325563"/>
          </a:xfrm>
        </p:spPr>
        <p:txBody>
          <a:bodyPr>
            <a:normAutofit/>
          </a:bodyPr>
          <a:lstStyle/>
          <a:p>
            <a:r>
              <a:rPr lang="en-US" sz="4700" dirty="0">
                <a:latin typeface="+mn-lt"/>
              </a:rPr>
              <a:t>First Day of School</a:t>
            </a:r>
          </a:p>
        </p:txBody>
      </p:sp>
      <p:sp>
        <p:nvSpPr>
          <p:cNvPr id="2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777" y="1677373"/>
            <a:ext cx="8140446" cy="18288"/>
          </a:xfrm>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 name="connsiteX0" fmla="*/ 0 w 8140446"/>
              <a:gd name="connsiteY0" fmla="*/ 0 h 18288"/>
              <a:gd name="connsiteX1" fmla="*/ 596966 w 8140446"/>
              <a:gd name="connsiteY1" fmla="*/ 0 h 18288"/>
              <a:gd name="connsiteX2" fmla="*/ 1031123 w 8140446"/>
              <a:gd name="connsiteY2" fmla="*/ 0 h 18288"/>
              <a:gd name="connsiteX3" fmla="*/ 1872303 w 8140446"/>
              <a:gd name="connsiteY3" fmla="*/ 0 h 18288"/>
              <a:gd name="connsiteX4" fmla="*/ 2469269 w 8140446"/>
              <a:gd name="connsiteY4" fmla="*/ 0 h 18288"/>
              <a:gd name="connsiteX5" fmla="*/ 3066235 w 8140446"/>
              <a:gd name="connsiteY5" fmla="*/ 0 h 18288"/>
              <a:gd name="connsiteX6" fmla="*/ 3907414 w 8140446"/>
              <a:gd name="connsiteY6" fmla="*/ 0 h 18288"/>
              <a:gd name="connsiteX7" fmla="*/ 4422976 w 8140446"/>
              <a:gd name="connsiteY7" fmla="*/ 0 h 18288"/>
              <a:gd name="connsiteX8" fmla="*/ 5264155 w 8140446"/>
              <a:gd name="connsiteY8" fmla="*/ 0 h 18288"/>
              <a:gd name="connsiteX9" fmla="*/ 6105335 w 8140446"/>
              <a:gd name="connsiteY9" fmla="*/ 0 h 18288"/>
              <a:gd name="connsiteX10" fmla="*/ 6783705 w 8140446"/>
              <a:gd name="connsiteY10" fmla="*/ 0 h 18288"/>
              <a:gd name="connsiteX11" fmla="*/ 8140446 w 8140446"/>
              <a:gd name="connsiteY11" fmla="*/ 0 h 18288"/>
              <a:gd name="connsiteX12" fmla="*/ 8140446 w 8140446"/>
              <a:gd name="connsiteY12" fmla="*/ 18288 h 18288"/>
              <a:gd name="connsiteX13" fmla="*/ 7706289 w 8140446"/>
              <a:gd name="connsiteY13" fmla="*/ 18288 h 18288"/>
              <a:gd name="connsiteX14" fmla="*/ 6865109 w 8140446"/>
              <a:gd name="connsiteY14" fmla="*/ 18288 h 18288"/>
              <a:gd name="connsiteX15" fmla="*/ 6349548 w 8140446"/>
              <a:gd name="connsiteY15" fmla="*/ 18288 h 18288"/>
              <a:gd name="connsiteX16" fmla="*/ 5671177 w 8140446"/>
              <a:gd name="connsiteY16" fmla="*/ 18288 h 18288"/>
              <a:gd name="connsiteX17" fmla="*/ 4829998 w 8140446"/>
              <a:gd name="connsiteY17" fmla="*/ 18288 h 18288"/>
              <a:gd name="connsiteX18" fmla="*/ 4151627 w 8140446"/>
              <a:gd name="connsiteY18" fmla="*/ 18288 h 18288"/>
              <a:gd name="connsiteX19" fmla="*/ 3717470 w 8140446"/>
              <a:gd name="connsiteY19" fmla="*/ 18288 h 18288"/>
              <a:gd name="connsiteX20" fmla="*/ 3201909 w 8140446"/>
              <a:gd name="connsiteY20" fmla="*/ 18288 h 18288"/>
              <a:gd name="connsiteX21" fmla="*/ 2360729 w 8140446"/>
              <a:gd name="connsiteY21" fmla="*/ 18288 h 18288"/>
              <a:gd name="connsiteX22" fmla="*/ 1682359 w 8140446"/>
              <a:gd name="connsiteY22" fmla="*/ 18288 h 18288"/>
              <a:gd name="connsiteX23" fmla="*/ 1166797 w 8140446"/>
              <a:gd name="connsiteY23" fmla="*/ 18288 h 18288"/>
              <a:gd name="connsiteX24" fmla="*/ 0 w 8140446"/>
              <a:gd name="connsiteY24" fmla="*/ 18288 h 18288"/>
              <a:gd name="connsiteX25" fmla="*/ 0 w 8140446"/>
              <a:gd name="connsiteY2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140446" h="18288" fill="none" extrusionOk="0">
                <a:moveTo>
                  <a:pt x="0" y="0"/>
                </a:moveTo>
                <a:cubicBezTo>
                  <a:pt x="87427" y="6231"/>
                  <a:pt x="309612" y="-26324"/>
                  <a:pt x="434157" y="0"/>
                </a:cubicBezTo>
                <a:cubicBezTo>
                  <a:pt x="536972" y="29330"/>
                  <a:pt x="959392" y="28619"/>
                  <a:pt x="1193932" y="0"/>
                </a:cubicBezTo>
                <a:cubicBezTo>
                  <a:pt x="1446097" y="13819"/>
                  <a:pt x="1471680" y="7203"/>
                  <a:pt x="1628089" y="0"/>
                </a:cubicBezTo>
                <a:cubicBezTo>
                  <a:pt x="1817415" y="4047"/>
                  <a:pt x="1949536" y="-59324"/>
                  <a:pt x="2225055" y="0"/>
                </a:cubicBezTo>
                <a:cubicBezTo>
                  <a:pt x="2520490" y="18365"/>
                  <a:pt x="2717469" y="18707"/>
                  <a:pt x="3066235" y="0"/>
                </a:cubicBezTo>
                <a:cubicBezTo>
                  <a:pt x="3437075" y="3751"/>
                  <a:pt x="3408347" y="31644"/>
                  <a:pt x="3744605" y="0"/>
                </a:cubicBezTo>
                <a:cubicBezTo>
                  <a:pt x="4097249" y="-11527"/>
                  <a:pt x="4249699" y="-32555"/>
                  <a:pt x="4504380" y="0"/>
                </a:cubicBezTo>
                <a:cubicBezTo>
                  <a:pt x="4737570" y="17980"/>
                  <a:pt x="4877497" y="1006"/>
                  <a:pt x="5101346" y="0"/>
                </a:cubicBezTo>
                <a:cubicBezTo>
                  <a:pt x="5359305" y="-15330"/>
                  <a:pt x="5447195" y="7257"/>
                  <a:pt x="5779717" y="0"/>
                </a:cubicBezTo>
                <a:cubicBezTo>
                  <a:pt x="6090019" y="-17621"/>
                  <a:pt x="6273151" y="4279"/>
                  <a:pt x="6620896" y="0"/>
                </a:cubicBezTo>
                <a:cubicBezTo>
                  <a:pt x="6968586" y="34056"/>
                  <a:pt x="6990073" y="23587"/>
                  <a:pt x="7136458" y="0"/>
                </a:cubicBezTo>
                <a:cubicBezTo>
                  <a:pt x="7320575" y="20480"/>
                  <a:pt x="7847401" y="-6173"/>
                  <a:pt x="8140446" y="0"/>
                </a:cubicBezTo>
                <a:cubicBezTo>
                  <a:pt x="8139878" y="7862"/>
                  <a:pt x="8140227" y="13269"/>
                  <a:pt x="8140446" y="18288"/>
                </a:cubicBezTo>
                <a:cubicBezTo>
                  <a:pt x="7908069" y="-20636"/>
                  <a:pt x="7683037" y="21977"/>
                  <a:pt x="7543480" y="18288"/>
                </a:cubicBezTo>
                <a:cubicBezTo>
                  <a:pt x="7393752" y="10050"/>
                  <a:pt x="7221032" y="-3229"/>
                  <a:pt x="7109323" y="18288"/>
                </a:cubicBezTo>
                <a:cubicBezTo>
                  <a:pt x="7015297" y="22483"/>
                  <a:pt x="6599332" y="40899"/>
                  <a:pt x="6430952" y="18288"/>
                </a:cubicBezTo>
                <a:cubicBezTo>
                  <a:pt x="6292915" y="-34150"/>
                  <a:pt x="6142305" y="21507"/>
                  <a:pt x="5915391" y="18288"/>
                </a:cubicBezTo>
                <a:cubicBezTo>
                  <a:pt x="5682725" y="47843"/>
                  <a:pt x="5440566" y="31420"/>
                  <a:pt x="5237020" y="18288"/>
                </a:cubicBezTo>
                <a:cubicBezTo>
                  <a:pt x="5046456" y="10577"/>
                  <a:pt x="4706449" y="51976"/>
                  <a:pt x="4558650" y="18288"/>
                </a:cubicBezTo>
                <a:cubicBezTo>
                  <a:pt x="4361396" y="-987"/>
                  <a:pt x="4145362" y="-22303"/>
                  <a:pt x="3880279" y="18288"/>
                </a:cubicBezTo>
                <a:cubicBezTo>
                  <a:pt x="3610716" y="25411"/>
                  <a:pt x="3472690" y="4008"/>
                  <a:pt x="3201909" y="18288"/>
                </a:cubicBezTo>
                <a:cubicBezTo>
                  <a:pt x="2913595" y="35097"/>
                  <a:pt x="2753317" y="-1149"/>
                  <a:pt x="2604943" y="18288"/>
                </a:cubicBezTo>
                <a:cubicBezTo>
                  <a:pt x="2450130" y="36989"/>
                  <a:pt x="1974183" y="40159"/>
                  <a:pt x="1845168" y="18288"/>
                </a:cubicBezTo>
                <a:cubicBezTo>
                  <a:pt x="1677929" y="220"/>
                  <a:pt x="1378098" y="-772"/>
                  <a:pt x="1166797" y="18288"/>
                </a:cubicBezTo>
                <a:cubicBezTo>
                  <a:pt x="921150" y="53277"/>
                  <a:pt x="327457" y="47297"/>
                  <a:pt x="0" y="18288"/>
                </a:cubicBezTo>
                <a:cubicBezTo>
                  <a:pt x="-589" y="13471"/>
                  <a:pt x="-474" y="7409"/>
                  <a:pt x="0" y="0"/>
                </a:cubicBezTo>
                <a:close/>
              </a:path>
              <a:path w="8140446" h="18288" stroke="0" extrusionOk="0">
                <a:moveTo>
                  <a:pt x="0" y="0"/>
                </a:moveTo>
                <a:cubicBezTo>
                  <a:pt x="136968" y="-25482"/>
                  <a:pt x="379786" y="11224"/>
                  <a:pt x="596966" y="0"/>
                </a:cubicBezTo>
                <a:cubicBezTo>
                  <a:pt x="815878" y="-21223"/>
                  <a:pt x="832062" y="11868"/>
                  <a:pt x="1031123" y="0"/>
                </a:cubicBezTo>
                <a:cubicBezTo>
                  <a:pt x="1256800" y="-30738"/>
                  <a:pt x="1658090" y="-20345"/>
                  <a:pt x="1872303" y="0"/>
                </a:cubicBezTo>
                <a:cubicBezTo>
                  <a:pt x="2115604" y="28431"/>
                  <a:pt x="2277865" y="-40642"/>
                  <a:pt x="2469269" y="0"/>
                </a:cubicBezTo>
                <a:cubicBezTo>
                  <a:pt x="2679731" y="25919"/>
                  <a:pt x="2788602" y="-6498"/>
                  <a:pt x="3066235" y="0"/>
                </a:cubicBezTo>
                <a:cubicBezTo>
                  <a:pt x="3325663" y="-14487"/>
                  <a:pt x="3706561" y="67517"/>
                  <a:pt x="3907414" y="0"/>
                </a:cubicBezTo>
                <a:cubicBezTo>
                  <a:pt x="4127229" y="-37113"/>
                  <a:pt x="4179037" y="-8167"/>
                  <a:pt x="4422976" y="0"/>
                </a:cubicBezTo>
                <a:cubicBezTo>
                  <a:pt x="4683575" y="-28486"/>
                  <a:pt x="5055803" y="-13799"/>
                  <a:pt x="5264155" y="0"/>
                </a:cubicBezTo>
                <a:cubicBezTo>
                  <a:pt x="5513566" y="14315"/>
                  <a:pt x="5735215" y="2768"/>
                  <a:pt x="6105335" y="0"/>
                </a:cubicBezTo>
                <a:cubicBezTo>
                  <a:pt x="6510913" y="-12587"/>
                  <a:pt x="6456171" y="3247"/>
                  <a:pt x="6783705" y="0"/>
                </a:cubicBezTo>
                <a:cubicBezTo>
                  <a:pt x="7057099" y="-15461"/>
                  <a:pt x="7592067" y="5384"/>
                  <a:pt x="8140446" y="0"/>
                </a:cubicBezTo>
                <a:cubicBezTo>
                  <a:pt x="8140452" y="8597"/>
                  <a:pt x="8141122" y="9732"/>
                  <a:pt x="8140446" y="18288"/>
                </a:cubicBezTo>
                <a:cubicBezTo>
                  <a:pt x="7961834" y="8406"/>
                  <a:pt x="7874097" y="10350"/>
                  <a:pt x="7706289" y="18288"/>
                </a:cubicBezTo>
                <a:cubicBezTo>
                  <a:pt x="7582508" y="-14920"/>
                  <a:pt x="7179551" y="-33111"/>
                  <a:pt x="6865109" y="18288"/>
                </a:cubicBezTo>
                <a:cubicBezTo>
                  <a:pt x="6583382" y="24117"/>
                  <a:pt x="6525821" y="36696"/>
                  <a:pt x="6349548" y="18288"/>
                </a:cubicBezTo>
                <a:cubicBezTo>
                  <a:pt x="6209953" y="10881"/>
                  <a:pt x="5959707" y="-47828"/>
                  <a:pt x="5671177" y="18288"/>
                </a:cubicBezTo>
                <a:cubicBezTo>
                  <a:pt x="5387744" y="29809"/>
                  <a:pt x="5228514" y="101507"/>
                  <a:pt x="4829998" y="18288"/>
                </a:cubicBezTo>
                <a:cubicBezTo>
                  <a:pt x="4415646" y="-28596"/>
                  <a:pt x="4343809" y="28954"/>
                  <a:pt x="4151627" y="18288"/>
                </a:cubicBezTo>
                <a:cubicBezTo>
                  <a:pt x="3950673" y="-9796"/>
                  <a:pt x="3879947" y="41143"/>
                  <a:pt x="3717470" y="18288"/>
                </a:cubicBezTo>
                <a:cubicBezTo>
                  <a:pt x="3558660" y="10110"/>
                  <a:pt x="3468854" y="29375"/>
                  <a:pt x="3201909" y="18288"/>
                </a:cubicBezTo>
                <a:cubicBezTo>
                  <a:pt x="2965673" y="10505"/>
                  <a:pt x="2568327" y="22116"/>
                  <a:pt x="2360729" y="18288"/>
                </a:cubicBezTo>
                <a:cubicBezTo>
                  <a:pt x="2171885" y="49144"/>
                  <a:pt x="1923258" y="16020"/>
                  <a:pt x="1682359" y="18288"/>
                </a:cubicBezTo>
                <a:cubicBezTo>
                  <a:pt x="1430698" y="-2378"/>
                  <a:pt x="1324229" y="-1751"/>
                  <a:pt x="1166797" y="18288"/>
                </a:cubicBezTo>
                <a:cubicBezTo>
                  <a:pt x="1001390" y="41795"/>
                  <a:pt x="324313" y="57964"/>
                  <a:pt x="0" y="18288"/>
                </a:cubicBezTo>
                <a:cubicBezTo>
                  <a:pt x="285" y="13135"/>
                  <a:pt x="532" y="5956"/>
                  <a:pt x="0" y="0"/>
                </a:cubicBezTo>
                <a:close/>
              </a:path>
              <a:path w="8140446" h="18288" fill="none" stroke="0" extrusionOk="0">
                <a:moveTo>
                  <a:pt x="0" y="0"/>
                </a:moveTo>
                <a:cubicBezTo>
                  <a:pt x="69532" y="-6557"/>
                  <a:pt x="264219" y="3919"/>
                  <a:pt x="434157" y="0"/>
                </a:cubicBezTo>
                <a:cubicBezTo>
                  <a:pt x="600013" y="9090"/>
                  <a:pt x="921449" y="-13478"/>
                  <a:pt x="1193932" y="0"/>
                </a:cubicBezTo>
                <a:cubicBezTo>
                  <a:pt x="1443592" y="14844"/>
                  <a:pt x="1471188" y="10722"/>
                  <a:pt x="1628089" y="0"/>
                </a:cubicBezTo>
                <a:cubicBezTo>
                  <a:pt x="1750006" y="-24149"/>
                  <a:pt x="1967480" y="-14904"/>
                  <a:pt x="2225055" y="0"/>
                </a:cubicBezTo>
                <a:cubicBezTo>
                  <a:pt x="2503918" y="19247"/>
                  <a:pt x="2709263" y="-16351"/>
                  <a:pt x="3066235" y="0"/>
                </a:cubicBezTo>
                <a:cubicBezTo>
                  <a:pt x="3429723" y="-1627"/>
                  <a:pt x="3399401" y="30976"/>
                  <a:pt x="3744605" y="0"/>
                </a:cubicBezTo>
                <a:cubicBezTo>
                  <a:pt x="4081920" y="-40602"/>
                  <a:pt x="4258272" y="-2441"/>
                  <a:pt x="4504380" y="0"/>
                </a:cubicBezTo>
                <a:cubicBezTo>
                  <a:pt x="4760039" y="21121"/>
                  <a:pt x="4866555" y="-1351"/>
                  <a:pt x="5101346" y="0"/>
                </a:cubicBezTo>
                <a:cubicBezTo>
                  <a:pt x="5336279" y="1859"/>
                  <a:pt x="5465100" y="30801"/>
                  <a:pt x="5779717" y="0"/>
                </a:cubicBezTo>
                <a:cubicBezTo>
                  <a:pt x="6117018" y="-2879"/>
                  <a:pt x="6273497" y="-5002"/>
                  <a:pt x="6620896" y="0"/>
                </a:cubicBezTo>
                <a:cubicBezTo>
                  <a:pt x="6972306" y="38666"/>
                  <a:pt x="6992056" y="28334"/>
                  <a:pt x="7136458" y="0"/>
                </a:cubicBezTo>
                <a:cubicBezTo>
                  <a:pt x="7325567" y="-61201"/>
                  <a:pt x="7766555" y="-88399"/>
                  <a:pt x="8140446" y="0"/>
                </a:cubicBezTo>
                <a:cubicBezTo>
                  <a:pt x="8140031" y="7748"/>
                  <a:pt x="8139515" y="13015"/>
                  <a:pt x="8140446" y="18288"/>
                </a:cubicBezTo>
                <a:cubicBezTo>
                  <a:pt x="7892673" y="-4012"/>
                  <a:pt x="7668025" y="650"/>
                  <a:pt x="7543480" y="18288"/>
                </a:cubicBezTo>
                <a:cubicBezTo>
                  <a:pt x="7406710" y="-3467"/>
                  <a:pt x="7207646" y="8893"/>
                  <a:pt x="7109323" y="18288"/>
                </a:cubicBezTo>
                <a:cubicBezTo>
                  <a:pt x="6993037" y="49011"/>
                  <a:pt x="6598723" y="59405"/>
                  <a:pt x="6430952" y="18288"/>
                </a:cubicBezTo>
                <a:cubicBezTo>
                  <a:pt x="6284771" y="15315"/>
                  <a:pt x="6162730" y="20350"/>
                  <a:pt x="5915391" y="18288"/>
                </a:cubicBezTo>
                <a:cubicBezTo>
                  <a:pt x="5684668" y="13603"/>
                  <a:pt x="5422852" y="53618"/>
                  <a:pt x="5237020" y="18288"/>
                </a:cubicBezTo>
                <a:cubicBezTo>
                  <a:pt x="5035482" y="26296"/>
                  <a:pt x="4719808" y="55145"/>
                  <a:pt x="4558650" y="18288"/>
                </a:cubicBezTo>
                <a:cubicBezTo>
                  <a:pt x="4375169" y="-35587"/>
                  <a:pt x="4137553" y="12086"/>
                  <a:pt x="3880279" y="18288"/>
                </a:cubicBezTo>
                <a:cubicBezTo>
                  <a:pt x="3624533" y="32648"/>
                  <a:pt x="3467387" y="6480"/>
                  <a:pt x="3201909" y="18288"/>
                </a:cubicBezTo>
                <a:cubicBezTo>
                  <a:pt x="2918126" y="73342"/>
                  <a:pt x="2717830" y="-17156"/>
                  <a:pt x="2604943" y="18288"/>
                </a:cubicBezTo>
                <a:cubicBezTo>
                  <a:pt x="2496133" y="44525"/>
                  <a:pt x="2003915" y="18254"/>
                  <a:pt x="1845168" y="18288"/>
                </a:cubicBezTo>
                <a:cubicBezTo>
                  <a:pt x="1694518" y="14989"/>
                  <a:pt x="1344959" y="44188"/>
                  <a:pt x="1166797" y="18288"/>
                </a:cubicBezTo>
                <a:cubicBezTo>
                  <a:pt x="935925" y="69451"/>
                  <a:pt x="319712" y="-63972"/>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140446"/>
                      <a:gd name="connsiteY0" fmla="*/ 0 h 18288"/>
                      <a:gd name="connsiteX1" fmla="*/ 434157 w 8140446"/>
                      <a:gd name="connsiteY1" fmla="*/ 0 h 18288"/>
                      <a:gd name="connsiteX2" fmla="*/ 1193932 w 8140446"/>
                      <a:gd name="connsiteY2" fmla="*/ 0 h 18288"/>
                      <a:gd name="connsiteX3" fmla="*/ 1628089 w 8140446"/>
                      <a:gd name="connsiteY3" fmla="*/ 0 h 18288"/>
                      <a:gd name="connsiteX4" fmla="*/ 2225055 w 8140446"/>
                      <a:gd name="connsiteY4" fmla="*/ 0 h 18288"/>
                      <a:gd name="connsiteX5" fmla="*/ 3066235 w 8140446"/>
                      <a:gd name="connsiteY5" fmla="*/ 0 h 18288"/>
                      <a:gd name="connsiteX6" fmla="*/ 3744605 w 8140446"/>
                      <a:gd name="connsiteY6" fmla="*/ 0 h 18288"/>
                      <a:gd name="connsiteX7" fmla="*/ 4504380 w 8140446"/>
                      <a:gd name="connsiteY7" fmla="*/ 0 h 18288"/>
                      <a:gd name="connsiteX8" fmla="*/ 5101346 w 8140446"/>
                      <a:gd name="connsiteY8" fmla="*/ 0 h 18288"/>
                      <a:gd name="connsiteX9" fmla="*/ 5779717 w 8140446"/>
                      <a:gd name="connsiteY9" fmla="*/ 0 h 18288"/>
                      <a:gd name="connsiteX10" fmla="*/ 6620896 w 8140446"/>
                      <a:gd name="connsiteY10" fmla="*/ 0 h 18288"/>
                      <a:gd name="connsiteX11" fmla="*/ 7136458 w 8140446"/>
                      <a:gd name="connsiteY11" fmla="*/ 0 h 18288"/>
                      <a:gd name="connsiteX12" fmla="*/ 8140446 w 8140446"/>
                      <a:gd name="connsiteY12" fmla="*/ 0 h 18288"/>
                      <a:gd name="connsiteX13" fmla="*/ 8140446 w 8140446"/>
                      <a:gd name="connsiteY13" fmla="*/ 18288 h 18288"/>
                      <a:gd name="connsiteX14" fmla="*/ 7543480 w 8140446"/>
                      <a:gd name="connsiteY14" fmla="*/ 18288 h 18288"/>
                      <a:gd name="connsiteX15" fmla="*/ 7109323 w 8140446"/>
                      <a:gd name="connsiteY15" fmla="*/ 18288 h 18288"/>
                      <a:gd name="connsiteX16" fmla="*/ 6430952 w 8140446"/>
                      <a:gd name="connsiteY16" fmla="*/ 18288 h 18288"/>
                      <a:gd name="connsiteX17" fmla="*/ 5915391 w 8140446"/>
                      <a:gd name="connsiteY17" fmla="*/ 18288 h 18288"/>
                      <a:gd name="connsiteX18" fmla="*/ 5237020 w 8140446"/>
                      <a:gd name="connsiteY18" fmla="*/ 18288 h 18288"/>
                      <a:gd name="connsiteX19" fmla="*/ 4558650 w 8140446"/>
                      <a:gd name="connsiteY19" fmla="*/ 18288 h 18288"/>
                      <a:gd name="connsiteX20" fmla="*/ 3880279 w 8140446"/>
                      <a:gd name="connsiteY20" fmla="*/ 18288 h 18288"/>
                      <a:gd name="connsiteX21" fmla="*/ 3201909 w 8140446"/>
                      <a:gd name="connsiteY21" fmla="*/ 18288 h 18288"/>
                      <a:gd name="connsiteX22" fmla="*/ 2604943 w 8140446"/>
                      <a:gd name="connsiteY22" fmla="*/ 18288 h 18288"/>
                      <a:gd name="connsiteX23" fmla="*/ 1845168 w 8140446"/>
                      <a:gd name="connsiteY23" fmla="*/ 18288 h 18288"/>
                      <a:gd name="connsiteX24" fmla="*/ 1166797 w 8140446"/>
                      <a:gd name="connsiteY24" fmla="*/ 18288 h 18288"/>
                      <a:gd name="connsiteX25" fmla="*/ 0 w 8140446"/>
                      <a:gd name="connsiteY25" fmla="*/ 18288 h 18288"/>
                      <a:gd name="connsiteX26" fmla="*/ 0 w 8140446"/>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40446" h="18288" fill="none" extrusionOk="0">
                        <a:moveTo>
                          <a:pt x="0" y="0"/>
                        </a:moveTo>
                        <a:cubicBezTo>
                          <a:pt x="94920" y="9103"/>
                          <a:pt x="287892" y="-4966"/>
                          <a:pt x="434157" y="0"/>
                        </a:cubicBezTo>
                        <a:cubicBezTo>
                          <a:pt x="580422" y="4966"/>
                          <a:pt x="943595" y="-14182"/>
                          <a:pt x="1193932" y="0"/>
                        </a:cubicBezTo>
                        <a:cubicBezTo>
                          <a:pt x="1444270" y="14182"/>
                          <a:pt x="1472129" y="5523"/>
                          <a:pt x="1628089" y="0"/>
                        </a:cubicBezTo>
                        <a:cubicBezTo>
                          <a:pt x="1784049" y="-5523"/>
                          <a:pt x="1962419" y="-17322"/>
                          <a:pt x="2225055" y="0"/>
                        </a:cubicBezTo>
                        <a:cubicBezTo>
                          <a:pt x="2487691" y="17322"/>
                          <a:pt x="2700681" y="1311"/>
                          <a:pt x="3066235" y="0"/>
                        </a:cubicBezTo>
                        <a:cubicBezTo>
                          <a:pt x="3431789" y="-1311"/>
                          <a:pt x="3405662" y="25081"/>
                          <a:pt x="3744605" y="0"/>
                        </a:cubicBezTo>
                        <a:cubicBezTo>
                          <a:pt x="4083548" y="-25081"/>
                          <a:pt x="4265111" y="-11945"/>
                          <a:pt x="4504380" y="0"/>
                        </a:cubicBezTo>
                        <a:cubicBezTo>
                          <a:pt x="4743649" y="11945"/>
                          <a:pt x="4860394" y="-2832"/>
                          <a:pt x="5101346" y="0"/>
                        </a:cubicBezTo>
                        <a:cubicBezTo>
                          <a:pt x="5342298" y="2832"/>
                          <a:pt x="5456387" y="23676"/>
                          <a:pt x="5779717" y="0"/>
                        </a:cubicBezTo>
                        <a:cubicBezTo>
                          <a:pt x="6103047" y="-23676"/>
                          <a:pt x="6270379" y="-37291"/>
                          <a:pt x="6620896" y="0"/>
                        </a:cubicBezTo>
                        <a:cubicBezTo>
                          <a:pt x="6971413" y="37291"/>
                          <a:pt x="6989068" y="24674"/>
                          <a:pt x="7136458" y="0"/>
                        </a:cubicBezTo>
                        <a:cubicBezTo>
                          <a:pt x="7283848" y="-24674"/>
                          <a:pt x="7752532" y="-22436"/>
                          <a:pt x="8140446" y="0"/>
                        </a:cubicBezTo>
                        <a:cubicBezTo>
                          <a:pt x="8140314" y="7702"/>
                          <a:pt x="8140234" y="13511"/>
                          <a:pt x="8140446" y="18288"/>
                        </a:cubicBezTo>
                        <a:cubicBezTo>
                          <a:pt x="7906329" y="-3043"/>
                          <a:pt x="7681180" y="27465"/>
                          <a:pt x="7543480" y="18288"/>
                        </a:cubicBezTo>
                        <a:cubicBezTo>
                          <a:pt x="7405780" y="9111"/>
                          <a:pt x="7216607" y="3660"/>
                          <a:pt x="7109323" y="18288"/>
                        </a:cubicBezTo>
                        <a:cubicBezTo>
                          <a:pt x="7002039" y="32916"/>
                          <a:pt x="6576231" y="42692"/>
                          <a:pt x="6430952" y="18288"/>
                        </a:cubicBezTo>
                        <a:cubicBezTo>
                          <a:pt x="6285673" y="-6116"/>
                          <a:pt x="6138840" y="34521"/>
                          <a:pt x="5915391" y="18288"/>
                        </a:cubicBezTo>
                        <a:cubicBezTo>
                          <a:pt x="5691942" y="2055"/>
                          <a:pt x="5459460" y="51666"/>
                          <a:pt x="5237020" y="18288"/>
                        </a:cubicBezTo>
                        <a:cubicBezTo>
                          <a:pt x="5014580" y="-15090"/>
                          <a:pt x="4747677" y="40449"/>
                          <a:pt x="4558650" y="18288"/>
                        </a:cubicBezTo>
                        <a:cubicBezTo>
                          <a:pt x="4369623" y="-3873"/>
                          <a:pt x="4146061" y="12568"/>
                          <a:pt x="3880279" y="18288"/>
                        </a:cubicBezTo>
                        <a:cubicBezTo>
                          <a:pt x="3614497" y="24008"/>
                          <a:pt x="3473808" y="-12908"/>
                          <a:pt x="3201909" y="18288"/>
                        </a:cubicBezTo>
                        <a:cubicBezTo>
                          <a:pt x="2930010" y="49484"/>
                          <a:pt x="2728175" y="-3430"/>
                          <a:pt x="2604943" y="18288"/>
                        </a:cubicBezTo>
                        <a:cubicBezTo>
                          <a:pt x="2481711" y="40006"/>
                          <a:pt x="2004334" y="26952"/>
                          <a:pt x="1845168" y="18288"/>
                        </a:cubicBezTo>
                        <a:cubicBezTo>
                          <a:pt x="1686003" y="9624"/>
                          <a:pt x="1375070" y="37580"/>
                          <a:pt x="1166797" y="18288"/>
                        </a:cubicBezTo>
                        <a:cubicBezTo>
                          <a:pt x="958524" y="-1004"/>
                          <a:pt x="342846" y="8880"/>
                          <a:pt x="0" y="18288"/>
                        </a:cubicBezTo>
                        <a:cubicBezTo>
                          <a:pt x="129" y="13298"/>
                          <a:pt x="-675" y="6857"/>
                          <a:pt x="0" y="0"/>
                        </a:cubicBezTo>
                        <a:close/>
                      </a:path>
                      <a:path w="8140446" h="18288" stroke="0" extrusionOk="0">
                        <a:moveTo>
                          <a:pt x="0" y="0"/>
                        </a:moveTo>
                        <a:cubicBezTo>
                          <a:pt x="142435" y="-24533"/>
                          <a:pt x="380026" y="17447"/>
                          <a:pt x="596966" y="0"/>
                        </a:cubicBezTo>
                        <a:cubicBezTo>
                          <a:pt x="813906" y="-17447"/>
                          <a:pt x="830530" y="13462"/>
                          <a:pt x="1031123" y="0"/>
                        </a:cubicBezTo>
                        <a:cubicBezTo>
                          <a:pt x="1231716" y="-13462"/>
                          <a:pt x="1634038" y="0"/>
                          <a:pt x="1872303" y="0"/>
                        </a:cubicBezTo>
                        <a:cubicBezTo>
                          <a:pt x="2110568" y="0"/>
                          <a:pt x="2261934" y="-25727"/>
                          <a:pt x="2469269" y="0"/>
                        </a:cubicBezTo>
                        <a:cubicBezTo>
                          <a:pt x="2676604" y="25727"/>
                          <a:pt x="2790440" y="16284"/>
                          <a:pt x="3066235" y="0"/>
                        </a:cubicBezTo>
                        <a:cubicBezTo>
                          <a:pt x="3342030" y="-16284"/>
                          <a:pt x="3685603" y="41976"/>
                          <a:pt x="3907414" y="0"/>
                        </a:cubicBezTo>
                        <a:cubicBezTo>
                          <a:pt x="4129225" y="-41976"/>
                          <a:pt x="4177416" y="-7598"/>
                          <a:pt x="4422976" y="0"/>
                        </a:cubicBezTo>
                        <a:cubicBezTo>
                          <a:pt x="4668536" y="7598"/>
                          <a:pt x="5023499" y="-28058"/>
                          <a:pt x="5264155" y="0"/>
                        </a:cubicBezTo>
                        <a:cubicBezTo>
                          <a:pt x="5504811" y="28058"/>
                          <a:pt x="5703675" y="13288"/>
                          <a:pt x="6105335" y="0"/>
                        </a:cubicBezTo>
                        <a:cubicBezTo>
                          <a:pt x="6506995" y="-13288"/>
                          <a:pt x="6455516" y="-5124"/>
                          <a:pt x="6783705" y="0"/>
                        </a:cubicBezTo>
                        <a:cubicBezTo>
                          <a:pt x="7111894" y="5124"/>
                          <a:pt x="7512856" y="10604"/>
                          <a:pt x="8140446" y="0"/>
                        </a:cubicBezTo>
                        <a:cubicBezTo>
                          <a:pt x="8140458" y="8833"/>
                          <a:pt x="8140986" y="9830"/>
                          <a:pt x="8140446" y="18288"/>
                        </a:cubicBezTo>
                        <a:cubicBezTo>
                          <a:pt x="7959314" y="3345"/>
                          <a:pt x="7870113" y="10437"/>
                          <a:pt x="7706289" y="18288"/>
                        </a:cubicBezTo>
                        <a:cubicBezTo>
                          <a:pt x="7542465" y="26139"/>
                          <a:pt x="7157940" y="17482"/>
                          <a:pt x="6865109" y="18288"/>
                        </a:cubicBezTo>
                        <a:cubicBezTo>
                          <a:pt x="6572278" y="19094"/>
                          <a:pt x="6524256" y="38051"/>
                          <a:pt x="6349548" y="18288"/>
                        </a:cubicBezTo>
                        <a:cubicBezTo>
                          <a:pt x="6174840" y="-1475"/>
                          <a:pt x="5951624" y="174"/>
                          <a:pt x="5671177" y="18288"/>
                        </a:cubicBezTo>
                        <a:cubicBezTo>
                          <a:pt x="5390730" y="36402"/>
                          <a:pt x="5222992" y="60058"/>
                          <a:pt x="4829998" y="18288"/>
                        </a:cubicBezTo>
                        <a:cubicBezTo>
                          <a:pt x="4437004" y="-23482"/>
                          <a:pt x="4344181" y="39087"/>
                          <a:pt x="4151627" y="18288"/>
                        </a:cubicBezTo>
                        <a:cubicBezTo>
                          <a:pt x="3959073" y="-2511"/>
                          <a:pt x="3886970" y="32875"/>
                          <a:pt x="3717470" y="18288"/>
                        </a:cubicBezTo>
                        <a:cubicBezTo>
                          <a:pt x="3547970" y="3701"/>
                          <a:pt x="3451521" y="31872"/>
                          <a:pt x="3201909" y="18288"/>
                        </a:cubicBezTo>
                        <a:cubicBezTo>
                          <a:pt x="2952297" y="4704"/>
                          <a:pt x="2543413" y="6029"/>
                          <a:pt x="2360729" y="18288"/>
                        </a:cubicBezTo>
                        <a:cubicBezTo>
                          <a:pt x="2178045" y="30547"/>
                          <a:pt x="1906056" y="25847"/>
                          <a:pt x="1682359" y="18288"/>
                        </a:cubicBezTo>
                        <a:cubicBezTo>
                          <a:pt x="1458662" y="10730"/>
                          <a:pt x="1330405" y="8046"/>
                          <a:pt x="1166797" y="18288"/>
                        </a:cubicBezTo>
                        <a:cubicBezTo>
                          <a:pt x="1003189" y="28530"/>
                          <a:pt x="278098" y="19533"/>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9"/>
          <p:cNvSpPr>
            <a:spLocks noGrp="1"/>
          </p:cNvSpPr>
          <p:nvPr>
            <p:ph idx="1"/>
          </p:nvPr>
        </p:nvSpPr>
        <p:spPr>
          <a:xfrm>
            <a:off x="628650" y="1929383"/>
            <a:ext cx="8140446" cy="4563491"/>
          </a:xfrm>
        </p:spPr>
        <p:txBody>
          <a:bodyPr>
            <a:normAutofit/>
          </a:bodyPr>
          <a:lstStyle/>
          <a:p>
            <a:pPr marL="0" indent="0">
              <a:buNone/>
            </a:pPr>
            <a:r>
              <a:rPr lang="en-US" sz="1900" dirty="0"/>
              <a:t> </a:t>
            </a:r>
            <a:r>
              <a:rPr lang="en-US" sz="2500" dirty="0">
                <a:latin typeface="+mn-lt"/>
              </a:rPr>
              <a:t>Grade 9 Students – Tuesday, September 6th</a:t>
            </a:r>
          </a:p>
          <a:p>
            <a:pPr marL="742950" lvl="2" indent="-342900">
              <a:buFont typeface="Wingdings" pitchFamily="2" charset="2"/>
              <a:buChar char="Ø"/>
            </a:pPr>
            <a:r>
              <a:rPr lang="en-US" sz="2500" dirty="0">
                <a:latin typeface="+mn-lt"/>
              </a:rPr>
              <a:t>Assemble in TMT</a:t>
            </a:r>
          </a:p>
          <a:p>
            <a:pPr marL="742950" lvl="2" indent="-342900">
              <a:buFont typeface="Wingdings" pitchFamily="2" charset="2"/>
              <a:buChar char="Ø"/>
            </a:pPr>
            <a:r>
              <a:rPr lang="en-US" sz="2500" dirty="0">
                <a:latin typeface="+mn-lt"/>
              </a:rPr>
              <a:t>Meet Homeroom Teachers (schedules and lockers) </a:t>
            </a:r>
          </a:p>
          <a:p>
            <a:pPr marL="742950" lvl="2" indent="-342900">
              <a:buFont typeface="Wingdings" pitchFamily="2" charset="2"/>
              <a:buChar char="Ø"/>
            </a:pPr>
            <a:r>
              <a:rPr lang="en-US" sz="2500" dirty="0">
                <a:latin typeface="+mn-lt"/>
              </a:rPr>
              <a:t>Meet Semester One teachers </a:t>
            </a:r>
          </a:p>
          <a:p>
            <a:pPr marL="742950" lvl="2" indent="-342900">
              <a:buFont typeface="Wingdings" pitchFamily="2" charset="2"/>
              <a:buChar char="Ø"/>
            </a:pPr>
            <a:r>
              <a:rPr lang="en-US" sz="2500" dirty="0">
                <a:latin typeface="+mn-lt"/>
              </a:rPr>
              <a:t>Receive class information  (course outlines, fees, required supplies) </a:t>
            </a:r>
          </a:p>
          <a:p>
            <a:pPr marL="742950" lvl="2" indent="-342900">
              <a:buFont typeface="Wingdings" pitchFamily="2" charset="2"/>
              <a:buChar char="Ø"/>
            </a:pPr>
            <a:r>
              <a:rPr lang="en-US" sz="2500" dirty="0">
                <a:latin typeface="+mn-lt"/>
              </a:rPr>
              <a:t>Orientation and fun welcome activities throughout the day</a:t>
            </a:r>
          </a:p>
          <a:p>
            <a:pPr marL="742950" lvl="2" indent="-342900">
              <a:buFont typeface="Wingdings" pitchFamily="2" charset="2"/>
              <a:buChar char="Ø"/>
            </a:pPr>
            <a:endParaRPr lang="en-US" sz="2500" dirty="0">
              <a:latin typeface="+mn-lt"/>
            </a:endParaRPr>
          </a:p>
          <a:p>
            <a:pPr lvl="1">
              <a:buFont typeface="Arial" pitchFamily="34" charset="0"/>
              <a:buChar char="•"/>
            </a:pPr>
            <a:r>
              <a:rPr lang="en-US" sz="2500" dirty="0">
                <a:latin typeface="+mn-lt"/>
              </a:rPr>
              <a:t>See FHS website for more dates, contact info, etc..</a:t>
            </a:r>
          </a:p>
          <a:p>
            <a:pPr marL="342900" lvl="1" indent="-342900">
              <a:buFont typeface="Arial"/>
              <a:buChar char="•"/>
            </a:pPr>
            <a:endParaRPr lang="en-US" sz="1900" dirty="0">
              <a:latin typeface="+mn-lt"/>
            </a:endParaRPr>
          </a:p>
          <a:p>
            <a:pPr marL="0" lvl="1" indent="0">
              <a:buNone/>
            </a:pPr>
            <a:endParaRPr lang="en-US" sz="1900" dirty="0">
              <a:latin typeface="+mn-lt"/>
            </a:endParaRPr>
          </a:p>
          <a:p>
            <a:pPr marL="342900" lvl="1" indent="-342900">
              <a:buFont typeface="Arial"/>
              <a:buChar char="•"/>
            </a:pPr>
            <a:endParaRPr lang="en-US" sz="1900" dirty="0"/>
          </a:p>
          <a:p>
            <a:endParaRPr lang="en-US" sz="1900" dirty="0"/>
          </a:p>
        </p:txBody>
      </p:sp>
      <p:pic>
        <p:nvPicPr>
          <p:cNvPr id="5" name="Picture 4" descr="fhslogo.gif"/>
          <p:cNvPicPr>
            <a:picLocks noChangeAspect="1"/>
          </p:cNvPicPr>
          <p:nvPr/>
        </p:nvPicPr>
        <p:blipFill>
          <a:blip r:embed="rId2"/>
          <a:stretch>
            <a:fillRect/>
          </a:stretch>
        </p:blipFill>
        <p:spPr>
          <a:xfrm>
            <a:off x="0" y="0"/>
            <a:ext cx="1004646" cy="1187309"/>
          </a:xfrm>
          <a:prstGeom prst="rect">
            <a:avLst/>
          </a:prstGeom>
        </p:spPr>
      </p:pic>
      <p:pic>
        <p:nvPicPr>
          <p:cNvPr id="6" name="Picture 5" descr="fhslogo.gif"/>
          <p:cNvPicPr>
            <a:picLocks noChangeAspect="1"/>
          </p:cNvPicPr>
          <p:nvPr/>
        </p:nvPicPr>
        <p:blipFill>
          <a:blip r:embed="rId2"/>
          <a:stretch>
            <a:fillRect/>
          </a:stretch>
        </p:blipFill>
        <p:spPr>
          <a:xfrm>
            <a:off x="8271164" y="5826466"/>
            <a:ext cx="872836" cy="1031534"/>
          </a:xfrm>
          <a:prstGeom prst="rect">
            <a:avLst/>
          </a:prstGeom>
        </p:spPr>
      </p:pic>
      <p:pic>
        <p:nvPicPr>
          <p:cNvPr id="8" name="Picture 7" descr="homelogo.jpg"/>
          <p:cNvPicPr>
            <a:picLocks noChangeAspect="1"/>
          </p:cNvPicPr>
          <p:nvPr/>
        </p:nvPicPr>
        <p:blipFill>
          <a:blip r:embed="rId3"/>
          <a:stretch>
            <a:fillRect/>
          </a:stretch>
        </p:blipFill>
        <p:spPr>
          <a:xfrm>
            <a:off x="8139354" y="0"/>
            <a:ext cx="1004646" cy="944367"/>
          </a:xfrm>
          <a:prstGeom prst="rect">
            <a:avLst/>
          </a:prstGeom>
          <a:solidFill>
            <a:schemeClr val="tx1">
              <a:lumMod val="75000"/>
            </a:schemeClr>
          </a:solidFill>
        </p:spPr>
      </p:pic>
      <p:pic>
        <p:nvPicPr>
          <p:cNvPr id="9" name="Picture 8" descr="homelogo.jpg"/>
          <p:cNvPicPr>
            <a:picLocks noChangeAspect="1"/>
          </p:cNvPicPr>
          <p:nvPr/>
        </p:nvPicPr>
        <p:blipFill>
          <a:blip r:embed="rId3"/>
          <a:stretch>
            <a:fillRect/>
          </a:stretch>
        </p:blipFill>
        <p:spPr>
          <a:xfrm>
            <a:off x="0" y="5913633"/>
            <a:ext cx="1004646" cy="944367"/>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893271"/>
            <a:ext cx="7772400" cy="1470025"/>
          </a:xfrm>
        </p:spPr>
        <p:txBody>
          <a:bodyPr>
            <a:normAutofit fontScale="90000"/>
          </a:bodyPr>
          <a:lstStyle/>
          <a:p>
            <a:r>
              <a:rPr lang="en-US" sz="7300" b="1" dirty="0"/>
              <a:t>PowerSchool </a:t>
            </a:r>
            <a:br>
              <a:rPr lang="en-US" sz="7300" b="1" dirty="0"/>
            </a:br>
            <a:r>
              <a:rPr lang="en-US" b="1" dirty="0"/>
              <a:t>Public Portal</a:t>
            </a:r>
          </a:p>
        </p:txBody>
      </p:sp>
      <p:sp>
        <p:nvSpPr>
          <p:cNvPr id="3" name="Subtitle 2"/>
          <p:cNvSpPr>
            <a:spLocks noGrp="1"/>
          </p:cNvSpPr>
          <p:nvPr>
            <p:ph type="subTitle" idx="1"/>
          </p:nvPr>
        </p:nvSpPr>
        <p:spPr>
          <a:xfrm rot="5400000" flipH="1">
            <a:off x="2234949" y="5635661"/>
            <a:ext cx="46298" cy="1128495"/>
          </a:xfrm>
        </p:spPr>
        <p:txBody>
          <a:bodyPr/>
          <a:lstStyle/>
          <a:p>
            <a:r>
              <a:rPr lang="en-US" dirty="0"/>
              <a:t>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5306" y="2245685"/>
            <a:ext cx="3578225" cy="31371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10048" y="5979969"/>
            <a:ext cx="71628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Rockwell"/>
                <a:ea typeface="+mn-ea"/>
                <a:cs typeface="+mn-cs"/>
                <a:hlinkClick r:id="rId3"/>
              </a:rPr>
              <a:t>https://sisasdwtest.nbed.nb.ca/public/home.html</a:t>
            </a:r>
            <a:endParaRPr kumimoji="0" lang="en-US" sz="2400" b="0" i="0" u="none" strike="noStrike" kern="1200" cap="none" spc="0" normalizeH="0" baseline="0" noProof="0" dirty="0">
              <a:ln>
                <a:noFill/>
              </a:ln>
              <a:solidFill>
                <a:prstClr val="white"/>
              </a:solidFill>
              <a:effectLst/>
              <a:uLnTx/>
              <a:uFillTx/>
              <a:latin typeface="Rockwell"/>
              <a:ea typeface="+mn-ea"/>
              <a:cs typeface="+mn-cs"/>
            </a:endParaRPr>
          </a:p>
        </p:txBody>
      </p:sp>
    </p:spTree>
    <p:extLst>
      <p:ext uri="{BB962C8B-B14F-4D97-AF65-F5344CB8AC3E}">
        <p14:creationId xmlns:p14="http://schemas.microsoft.com/office/powerpoint/2010/main" val="425433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Parent Access Portal</a:t>
            </a:r>
            <a:br>
              <a:rPr lang="en-US" dirty="0"/>
            </a:br>
            <a:r>
              <a:rPr lang="en-US" dirty="0"/>
              <a:t>Single Sign-on</a:t>
            </a:r>
          </a:p>
        </p:txBody>
      </p:sp>
      <p:sp>
        <p:nvSpPr>
          <p:cNvPr id="8" name="Content Placeholder 7">
            <a:extLst>
              <a:ext uri="{FF2B5EF4-FFF2-40B4-BE49-F238E27FC236}">
                <a16:creationId xmlns:a16="http://schemas.microsoft.com/office/drawing/2014/main" id="{54FC9210-6211-4ABF-851D-5DA2023CD23E}"/>
              </a:ext>
            </a:extLst>
          </p:cNvPr>
          <p:cNvSpPr>
            <a:spLocks noGrp="1"/>
          </p:cNvSpPr>
          <p:nvPr>
            <p:ph idx="1"/>
          </p:nvPr>
        </p:nvSpPr>
        <p:spPr/>
        <p:txBody>
          <a:bodyPr>
            <a:normAutofit fontScale="92500" lnSpcReduction="10000"/>
          </a:bodyPr>
          <a:lstStyle/>
          <a:p>
            <a:pPr marL="0" indent="0">
              <a:buNone/>
            </a:pPr>
            <a:r>
              <a:rPr lang="en-US" dirty="0"/>
              <a:t>Parents can now become more involved partners in Education.</a:t>
            </a:r>
          </a:p>
          <a:p>
            <a:pPr lvl="0">
              <a:buFont typeface="Arial" panose="020B0604020202020204" pitchFamily="34" charset="0"/>
              <a:buChar char="•"/>
            </a:pPr>
            <a:r>
              <a:rPr lang="en-CA" dirty="0">
                <a:effectLst/>
              </a:rPr>
              <a:t>Attendance</a:t>
            </a:r>
          </a:p>
          <a:p>
            <a:pPr lvl="0">
              <a:buFont typeface="Arial" panose="020B0604020202020204" pitchFamily="34" charset="0"/>
              <a:buChar char="•"/>
            </a:pPr>
            <a:r>
              <a:rPr lang="en-CA" dirty="0">
                <a:effectLst/>
              </a:rPr>
              <a:t>Student Schedules</a:t>
            </a:r>
          </a:p>
          <a:p>
            <a:pPr lvl="0">
              <a:buFont typeface="Arial" panose="020B0604020202020204" pitchFamily="34" charset="0"/>
              <a:buChar char="•"/>
            </a:pPr>
            <a:r>
              <a:rPr lang="en-CA" dirty="0">
                <a:effectLst/>
              </a:rPr>
              <a:t>Assignments</a:t>
            </a:r>
          </a:p>
          <a:p>
            <a:pPr lvl="0">
              <a:buFont typeface="Arial" panose="020B0604020202020204" pitchFamily="34" charset="0"/>
              <a:buChar char="•"/>
            </a:pPr>
            <a:r>
              <a:rPr lang="en-CA" dirty="0">
                <a:effectLst/>
              </a:rPr>
              <a:t>School bulletins</a:t>
            </a:r>
          </a:p>
          <a:p>
            <a:pPr lvl="0">
              <a:buFont typeface="Arial" panose="020B0604020202020204" pitchFamily="34" charset="0"/>
              <a:buChar char="•"/>
            </a:pPr>
            <a:r>
              <a:rPr lang="en-CA" dirty="0">
                <a:effectLst/>
              </a:rPr>
              <a:t>Assignment criteria</a:t>
            </a:r>
          </a:p>
          <a:p>
            <a:pPr lvl="0">
              <a:buFont typeface="Arial" panose="020B0604020202020204" pitchFamily="34" charset="0"/>
              <a:buChar char="•"/>
            </a:pPr>
            <a:r>
              <a:rPr lang="en-CA" dirty="0">
                <a:effectLst/>
              </a:rPr>
              <a:t>Grades &amp; Assessments</a:t>
            </a:r>
          </a:p>
          <a:p>
            <a:pPr lvl="0">
              <a:buFont typeface="Arial" panose="020B0604020202020204" pitchFamily="34" charset="0"/>
              <a:buChar char="•"/>
            </a:pPr>
            <a:r>
              <a:rPr lang="en-CA" dirty="0">
                <a:effectLst/>
              </a:rPr>
              <a:t>Teacher comments</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283904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additive="base">
                                        <p:cTn id="3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anim calcmode="lin" valueType="num">
                                      <p:cBhvr additive="base">
                                        <p:cTn id="4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11">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49" name="Rectangle 13">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1873"/>
            <a:ext cx="9144000" cy="268612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 name="Title 1"/>
          <p:cNvSpPr>
            <a:spLocks noGrp="1"/>
          </p:cNvSpPr>
          <p:nvPr>
            <p:ph type="title"/>
          </p:nvPr>
        </p:nvSpPr>
        <p:spPr>
          <a:xfrm>
            <a:off x="1516224" y="2936010"/>
            <a:ext cx="6111551" cy="985981"/>
          </a:xfrm>
          <a:solidFill>
            <a:srgbClr val="FFFFFF"/>
          </a:solidFill>
          <a:ln w="31750" cap="sq">
            <a:solidFill>
              <a:srgbClr val="5E5E52"/>
            </a:solidFill>
            <a:miter lim="800000"/>
          </a:ln>
        </p:spPr>
        <p:txBody>
          <a:bodyPr>
            <a:normAutofit/>
          </a:bodyPr>
          <a:lstStyle/>
          <a:p>
            <a:r>
              <a:rPr lang="en-US" sz="3100" dirty="0">
                <a:solidFill>
                  <a:srgbClr val="262626"/>
                </a:solidFill>
                <a:latin typeface="+mn-lt"/>
              </a:rPr>
              <a:t>FHS Administration</a:t>
            </a:r>
            <a:endParaRPr lang="en-CA" sz="3100" dirty="0">
              <a:solidFill>
                <a:srgbClr val="262626"/>
              </a:solidFill>
              <a:latin typeface="+mn-lt"/>
            </a:endParaRPr>
          </a:p>
        </p:txBody>
      </p:sp>
      <p:pic>
        <p:nvPicPr>
          <p:cNvPr id="7" name="Picture 6"/>
          <p:cNvPicPr>
            <a:picLocks noChangeAspect="1"/>
          </p:cNvPicPr>
          <p:nvPr/>
        </p:nvPicPr>
        <p:blipFill>
          <a:blip r:embed="rId2"/>
          <a:stretch>
            <a:fillRect/>
          </a:stretch>
        </p:blipFill>
        <p:spPr>
          <a:xfrm>
            <a:off x="1109662" y="1154040"/>
            <a:ext cx="6924675" cy="1781970"/>
          </a:xfrm>
          <a:prstGeom prst="rect">
            <a:avLst/>
          </a:prstGeom>
        </p:spPr>
      </p:pic>
      <p:sp>
        <p:nvSpPr>
          <p:cNvPr id="3" name="Content Placeholder 2"/>
          <p:cNvSpPr>
            <a:spLocks noGrp="1"/>
          </p:cNvSpPr>
          <p:nvPr>
            <p:ph idx="1"/>
          </p:nvPr>
        </p:nvSpPr>
        <p:spPr>
          <a:xfrm>
            <a:off x="667255" y="4312237"/>
            <a:ext cx="8012049" cy="2545763"/>
          </a:xfrm>
        </p:spPr>
        <p:txBody>
          <a:bodyPr>
            <a:normAutofit fontScale="77500" lnSpcReduction="20000"/>
          </a:bodyPr>
          <a:lstStyle/>
          <a:p>
            <a:pPr>
              <a:lnSpc>
                <a:spcPct val="90000"/>
              </a:lnSpc>
            </a:pPr>
            <a:endParaRPr lang="en-US" sz="1100" dirty="0">
              <a:solidFill>
                <a:schemeClr val="bg1"/>
              </a:solidFill>
            </a:endParaRPr>
          </a:p>
          <a:p>
            <a:pPr>
              <a:lnSpc>
                <a:spcPct val="90000"/>
              </a:lnSpc>
            </a:pPr>
            <a:r>
              <a:rPr lang="en-US" sz="3000" b="1" dirty="0">
                <a:solidFill>
                  <a:schemeClr val="bg1"/>
                </a:solidFill>
                <a:latin typeface="Amasis MT Pro Black" panose="02040A04050005020304" pitchFamily="18" charset="0"/>
              </a:rPr>
              <a:t>Ms. Stephanie Tomilson, Principal</a:t>
            </a:r>
          </a:p>
          <a:p>
            <a:pPr marL="0" indent="0">
              <a:lnSpc>
                <a:spcPct val="90000"/>
              </a:lnSpc>
              <a:buNone/>
            </a:pPr>
            <a:r>
              <a:rPr lang="en-US" sz="3000" b="1" dirty="0">
                <a:solidFill>
                  <a:schemeClr val="bg1"/>
                </a:solidFill>
                <a:latin typeface="Amasis MT Pro Black" panose="02040A04050005020304" pitchFamily="18" charset="0"/>
              </a:rPr>
              <a:t>	-  Ms. Amy Bourgaize, Vice Principal        (A-Co)</a:t>
            </a:r>
          </a:p>
          <a:p>
            <a:pPr marL="457200" lvl="1" indent="0">
              <a:lnSpc>
                <a:spcPct val="90000"/>
              </a:lnSpc>
              <a:buNone/>
            </a:pPr>
            <a:r>
              <a:rPr lang="en-US" sz="3000" b="1" dirty="0">
                <a:solidFill>
                  <a:schemeClr val="bg1"/>
                </a:solidFill>
                <a:latin typeface="Amasis MT Pro Black" panose="02040A04050005020304" pitchFamily="18" charset="0"/>
              </a:rPr>
              <a:t>-  Mrs. Amy Thompson , Vice Principal    (Cr-Hi)</a:t>
            </a:r>
          </a:p>
          <a:p>
            <a:pPr marL="457200" lvl="1" indent="0">
              <a:lnSpc>
                <a:spcPct val="90000"/>
              </a:lnSpc>
              <a:buNone/>
            </a:pPr>
            <a:r>
              <a:rPr lang="en-US" sz="3000" b="1" dirty="0">
                <a:solidFill>
                  <a:schemeClr val="bg1"/>
                </a:solidFill>
                <a:latin typeface="Amasis MT Pro Black" panose="02040A04050005020304" pitchFamily="18" charset="0"/>
              </a:rPr>
              <a:t>-  Mr. Fred Connors, Vice Principal           (Ho-Mc)</a:t>
            </a:r>
          </a:p>
          <a:p>
            <a:pPr marL="457200" lvl="1" indent="0">
              <a:lnSpc>
                <a:spcPct val="90000"/>
              </a:lnSpc>
              <a:buNone/>
            </a:pPr>
            <a:r>
              <a:rPr lang="en-US" sz="3000" b="1" dirty="0">
                <a:solidFill>
                  <a:schemeClr val="bg1"/>
                </a:solidFill>
                <a:latin typeface="Amasis MT Pro Black" panose="02040A04050005020304" pitchFamily="18" charset="0"/>
              </a:rPr>
              <a:t>-  Mrs. Laurie Pearson, Vice Principal      (Me-Sc)</a:t>
            </a:r>
          </a:p>
          <a:p>
            <a:pPr marL="457200" lvl="1" indent="0">
              <a:lnSpc>
                <a:spcPct val="90000"/>
              </a:lnSpc>
              <a:buNone/>
            </a:pPr>
            <a:r>
              <a:rPr lang="en-US" sz="3000" b="1" dirty="0">
                <a:solidFill>
                  <a:schemeClr val="bg1"/>
                </a:solidFill>
                <a:latin typeface="Amasis MT Pro Black" panose="02040A04050005020304" pitchFamily="18" charset="0"/>
              </a:rPr>
              <a:t>-  Mr. Peter Batt, Vice Principal                 (Se-Z)</a:t>
            </a:r>
          </a:p>
          <a:p>
            <a:pPr marL="457200" lvl="1" indent="0">
              <a:lnSpc>
                <a:spcPct val="90000"/>
              </a:lnSpc>
              <a:buNone/>
            </a:pPr>
            <a:endParaRPr lang="en-US" sz="1100" dirty="0">
              <a:solidFill>
                <a:schemeClr val="bg1"/>
              </a:solidFill>
              <a:latin typeface="+mn-lt"/>
            </a:endParaRPr>
          </a:p>
        </p:txBody>
      </p:sp>
    </p:spTree>
    <p:extLst>
      <p:ext uri="{BB962C8B-B14F-4D97-AF65-F5344CB8AC3E}">
        <p14:creationId xmlns:p14="http://schemas.microsoft.com/office/powerpoint/2010/main" val="583893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Parent Access Portal</a:t>
            </a:r>
            <a:br>
              <a:rPr lang="en-US" dirty="0"/>
            </a:br>
            <a:r>
              <a:rPr lang="en-US" dirty="0"/>
              <a:t>Single Sign-on</a:t>
            </a:r>
          </a:p>
        </p:txBody>
      </p:sp>
      <p:sp>
        <p:nvSpPr>
          <p:cNvPr id="8" name="Content Placeholder 7">
            <a:extLst>
              <a:ext uri="{FF2B5EF4-FFF2-40B4-BE49-F238E27FC236}">
                <a16:creationId xmlns:a16="http://schemas.microsoft.com/office/drawing/2014/main" id="{54FC9210-6211-4ABF-851D-5DA2023CD23E}"/>
              </a:ext>
            </a:extLst>
          </p:cNvPr>
          <p:cNvSpPr>
            <a:spLocks noGrp="1"/>
          </p:cNvSpPr>
          <p:nvPr>
            <p:ph idx="1"/>
          </p:nvPr>
        </p:nvSpPr>
        <p:spPr>
          <a:xfrm rot="900000">
            <a:off x="3473644" y="1000615"/>
            <a:ext cx="4974782" cy="5077623"/>
          </a:xfrm>
        </p:spPr>
        <p:txBody>
          <a:bodyPr>
            <a:normAutofit/>
          </a:bodyPr>
          <a:lstStyle/>
          <a:p>
            <a:pPr marL="0" indent="0">
              <a:buNone/>
            </a:pPr>
            <a:r>
              <a:rPr lang="en-US" dirty="0"/>
              <a:t>You will receive the following information:</a:t>
            </a:r>
          </a:p>
          <a:p>
            <a:pPr>
              <a:buFont typeface="Arial" panose="020B0604020202020204" pitchFamily="34" charset="0"/>
              <a:buChar char="•"/>
            </a:pPr>
            <a:r>
              <a:rPr lang="en-US" dirty="0"/>
              <a:t>Public portal’s internet address</a:t>
            </a:r>
          </a:p>
          <a:p>
            <a:pPr>
              <a:buFont typeface="Arial" panose="020B0604020202020204" pitchFamily="34" charset="0"/>
              <a:buChar char="•"/>
            </a:pPr>
            <a:r>
              <a:rPr lang="en-US" dirty="0"/>
              <a:t>Instructions on how to create your account</a:t>
            </a:r>
          </a:p>
          <a:p>
            <a:pPr>
              <a:buFont typeface="Arial" panose="020B0604020202020204" pitchFamily="34" charset="0"/>
              <a:buChar char="•"/>
            </a:pPr>
            <a:r>
              <a:rPr lang="en-US" dirty="0">
                <a:solidFill>
                  <a:srgbClr val="FF0000"/>
                </a:solidFill>
              </a:rPr>
              <a:t>In Sept: Your child’s Student Access ID &amp; Password</a:t>
            </a:r>
          </a:p>
        </p:txBody>
      </p:sp>
    </p:spTree>
    <p:extLst>
      <p:ext uri="{BB962C8B-B14F-4D97-AF65-F5344CB8AC3E}">
        <p14:creationId xmlns:p14="http://schemas.microsoft.com/office/powerpoint/2010/main" val="284946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9921" y="803325"/>
            <a:ext cx="4942684" cy="2239678"/>
          </a:xfrm>
        </p:spPr>
        <p:txBody>
          <a:bodyPr>
            <a:noAutofit/>
          </a:bodyPr>
          <a:lstStyle/>
          <a:p>
            <a:pPr algn="l">
              <a:lnSpc>
                <a:spcPct val="90000"/>
              </a:lnSpc>
            </a:pPr>
            <a:r>
              <a:rPr lang="en-US" sz="4800" b="1" dirty="0">
                <a:latin typeface="+mn-lt"/>
              </a:rPr>
              <a:t>Thank you for supporting your child by staying in the know </a:t>
            </a:r>
            <a:endParaRPr lang="en-CA" sz="4800" b="1" dirty="0">
              <a:latin typeface="+mn-lt"/>
            </a:endParaRPr>
          </a:p>
        </p:txBody>
      </p:sp>
      <p:sp>
        <p:nvSpPr>
          <p:cNvPr id="3" name="Content Placeholder 2"/>
          <p:cNvSpPr>
            <a:spLocks noGrp="1"/>
          </p:cNvSpPr>
          <p:nvPr>
            <p:ph sz="quarter" idx="13"/>
          </p:nvPr>
        </p:nvSpPr>
        <p:spPr>
          <a:xfrm>
            <a:off x="571500" y="3687579"/>
            <a:ext cx="4553719" cy="2772691"/>
          </a:xfrm>
        </p:spPr>
        <p:txBody>
          <a:bodyPr anchor="t">
            <a:normAutofit fontScale="77500" lnSpcReduction="20000"/>
          </a:bodyPr>
          <a:lstStyle/>
          <a:p>
            <a:r>
              <a:rPr lang="en-US" sz="3600" dirty="0">
                <a:latin typeface="+mn-lt"/>
              </a:rPr>
              <a:t>Guidance and Administration will remain at the front if you have any questions.</a:t>
            </a:r>
          </a:p>
          <a:p>
            <a:r>
              <a:rPr lang="en-US" sz="3600" dirty="0">
                <a:latin typeface="+mn-lt"/>
              </a:rPr>
              <a:t>Tour will begin in 2 mins (leaving from the cafeteria)</a:t>
            </a:r>
          </a:p>
          <a:p>
            <a:pPr marL="0" indent="0">
              <a:buNone/>
            </a:pPr>
            <a:endParaRPr lang="en-CA" sz="1600" dirty="0"/>
          </a:p>
        </p:txBody>
      </p:sp>
      <p:sp>
        <p:nvSpPr>
          <p:cNvPr id="34" name="Freeform: Shape 3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605" y="-2"/>
            <a:ext cx="4081395"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1" name="Graphic 30" descr="Questions">
            <a:extLst>
              <a:ext uri="{FF2B5EF4-FFF2-40B4-BE49-F238E27FC236}">
                <a16:creationId xmlns:a16="http://schemas.microsoft.com/office/drawing/2014/main" id="{3233FFDF-B16E-412E-C2BB-4D4EA65B41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13042" y="1117601"/>
            <a:ext cx="2847593" cy="2847593"/>
          </a:xfrm>
          <a:prstGeom prst="rect">
            <a:avLst/>
          </a:prstGeom>
        </p:spPr>
      </p:pic>
      <p:pic>
        <p:nvPicPr>
          <p:cNvPr id="5" name="Picture 4" descr="A picture containing text, sign, clipart&#10;&#10;Description automatically generated">
            <a:extLst>
              <a:ext uri="{FF2B5EF4-FFF2-40B4-BE49-F238E27FC236}">
                <a16:creationId xmlns:a16="http://schemas.microsoft.com/office/drawing/2014/main" id="{DB692992-C7D4-80A7-4B31-7A90174E4AB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541676" y="4907225"/>
            <a:ext cx="2857500" cy="1495425"/>
          </a:xfrm>
          <a:prstGeom prst="rect">
            <a:avLst/>
          </a:prstGeom>
        </p:spPr>
      </p:pic>
      <p:sp>
        <p:nvSpPr>
          <p:cNvPr id="6" name="TextBox 5">
            <a:extLst>
              <a:ext uri="{FF2B5EF4-FFF2-40B4-BE49-F238E27FC236}">
                <a16:creationId xmlns:a16="http://schemas.microsoft.com/office/drawing/2014/main" id="{67F0AD26-4E28-979A-878D-F97FFEFC5B2A}"/>
              </a:ext>
            </a:extLst>
          </p:cNvPr>
          <p:cNvSpPr txBox="1"/>
          <p:nvPr/>
        </p:nvSpPr>
        <p:spPr>
          <a:xfrm>
            <a:off x="5541676" y="6402650"/>
            <a:ext cx="2857500" cy="369332"/>
          </a:xfrm>
          <a:prstGeom prst="rect">
            <a:avLst/>
          </a:prstGeom>
          <a:noFill/>
        </p:spPr>
        <p:txBody>
          <a:bodyPr wrap="square" rtlCol="0">
            <a:spAutoFit/>
          </a:bodyPr>
          <a:lstStyle/>
          <a:p>
            <a:r>
              <a:rPr lang="en-US" sz="900" dirty="0">
                <a:hlinkClick r:id="rId5" tooltip="https://mariajesusbfe.blogspot.com/2010/04/giving-directions.html"/>
              </a:rPr>
              <a:t>This Photo</a:t>
            </a:r>
            <a:r>
              <a:rPr lang="en-US" sz="900" dirty="0"/>
              <a:t> by Unknown Author is licensed under </a:t>
            </a:r>
            <a:r>
              <a:rPr lang="en-US" sz="900" dirty="0">
                <a:hlinkClick r:id="rId6" tooltip="https://creativecommons.org/licenses/by-nc/3.0/"/>
              </a:rPr>
              <a:t>CC BY-NC</a:t>
            </a:r>
            <a:endParaRPr lang="en-US" sz="900" dirty="0"/>
          </a:p>
        </p:txBody>
      </p:sp>
    </p:spTree>
    <p:extLst>
      <p:ext uri="{BB962C8B-B14F-4D97-AF65-F5344CB8AC3E}">
        <p14:creationId xmlns:p14="http://schemas.microsoft.com/office/powerpoint/2010/main" val="27008490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DF5A742-B051-2BC5-62F2-F1D3223E38B6}"/>
              </a:ext>
            </a:extLst>
          </p:cNvPr>
          <p:cNvPicPr>
            <a:picLocks noChangeAspect="1"/>
          </p:cNvPicPr>
          <p:nvPr/>
        </p:nvPicPr>
        <p:blipFill rotWithShape="1">
          <a:blip r:embed="rId2"/>
          <a:srcRect r="20689"/>
          <a:stretch/>
        </p:blipFill>
        <p:spPr>
          <a:xfrm>
            <a:off x="1891767" y="10"/>
            <a:ext cx="7252231" cy="6857990"/>
          </a:xfrm>
          <a:prstGeom prst="rect">
            <a:avLst/>
          </a:prstGeom>
        </p:spPr>
      </p:pic>
      <p:sp>
        <p:nvSpPr>
          <p:cNvPr id="22"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38906" y="148919"/>
            <a:ext cx="2866641" cy="1899912"/>
          </a:xfrm>
        </p:spPr>
        <p:txBody>
          <a:bodyPr>
            <a:normAutofit/>
          </a:bodyPr>
          <a:lstStyle/>
          <a:p>
            <a:r>
              <a:rPr lang="en-US" sz="3500" dirty="0">
                <a:latin typeface="+mn-lt"/>
              </a:rPr>
              <a:t>Guidance Department</a:t>
            </a:r>
            <a:endParaRPr lang="en-CA" sz="3500" dirty="0">
              <a:latin typeface="+mn-lt"/>
            </a:endParaRPr>
          </a:p>
        </p:txBody>
      </p:sp>
      <p:sp>
        <p:nvSpPr>
          <p:cNvPr id="3" name="Content Placeholder 2"/>
          <p:cNvSpPr>
            <a:spLocks noGrp="1"/>
          </p:cNvSpPr>
          <p:nvPr>
            <p:ph idx="1"/>
          </p:nvPr>
        </p:nvSpPr>
        <p:spPr>
          <a:xfrm>
            <a:off x="-21664" y="2048831"/>
            <a:ext cx="3979067" cy="4446637"/>
          </a:xfrm>
        </p:spPr>
        <p:txBody>
          <a:bodyPr>
            <a:normAutofit fontScale="40000" lnSpcReduction="20000"/>
          </a:bodyPr>
          <a:lstStyle/>
          <a:p>
            <a:pPr marL="0" indent="0">
              <a:buNone/>
            </a:pPr>
            <a:endParaRPr lang="en-US" sz="2200" dirty="0"/>
          </a:p>
          <a:p>
            <a:pPr marL="457200" lvl="1" indent="0">
              <a:buNone/>
            </a:pPr>
            <a:r>
              <a:rPr lang="en-US" sz="5000" dirty="0">
                <a:latin typeface="+mn-lt"/>
              </a:rPr>
              <a:t>Mr. Peter Cook                </a:t>
            </a:r>
            <a:r>
              <a:rPr lang="en-US" sz="5000" b="1" dirty="0">
                <a:latin typeface="+mn-lt"/>
              </a:rPr>
              <a:t>(A-Co)</a:t>
            </a:r>
          </a:p>
          <a:p>
            <a:pPr marL="457200" lvl="1" indent="0">
              <a:buNone/>
            </a:pPr>
            <a:r>
              <a:rPr lang="en-US" sz="5000" dirty="0">
                <a:latin typeface="+mn-lt"/>
              </a:rPr>
              <a:t>Mrs. Cristel Hamilton    </a:t>
            </a:r>
            <a:r>
              <a:rPr lang="en-US" sz="5000" b="1" dirty="0">
                <a:latin typeface="+mn-lt"/>
              </a:rPr>
              <a:t>(Cr-Hi)</a:t>
            </a:r>
          </a:p>
          <a:p>
            <a:pPr marL="457200" lvl="1" indent="0">
              <a:buNone/>
            </a:pPr>
            <a:r>
              <a:rPr lang="en-US" sz="5000" dirty="0">
                <a:latin typeface="+mn-lt"/>
              </a:rPr>
              <a:t>Mr. Adam Dionne           </a:t>
            </a:r>
            <a:r>
              <a:rPr lang="en-US" sz="5000" b="1" dirty="0">
                <a:latin typeface="+mn-lt"/>
              </a:rPr>
              <a:t>(Ho-Mc)</a:t>
            </a:r>
          </a:p>
          <a:p>
            <a:pPr marL="457200" lvl="1" indent="0">
              <a:buNone/>
            </a:pPr>
            <a:r>
              <a:rPr lang="en-US" sz="5000" dirty="0">
                <a:latin typeface="+mn-lt"/>
              </a:rPr>
              <a:t>Mrs. Suzanne Maxwell  </a:t>
            </a:r>
            <a:r>
              <a:rPr lang="en-US" sz="5000" b="1" dirty="0">
                <a:latin typeface="+mn-lt"/>
              </a:rPr>
              <a:t>(Me-Sc)</a:t>
            </a:r>
          </a:p>
          <a:p>
            <a:pPr marL="457200" lvl="1" indent="0">
              <a:buNone/>
            </a:pPr>
            <a:r>
              <a:rPr lang="en-US" sz="5000" dirty="0">
                <a:latin typeface="+mn-lt"/>
              </a:rPr>
              <a:t>Mrs. Diane Langille        </a:t>
            </a:r>
            <a:r>
              <a:rPr lang="en-US" sz="5000" b="1" dirty="0">
                <a:latin typeface="+mn-lt"/>
              </a:rPr>
              <a:t>(Se-Z)</a:t>
            </a:r>
          </a:p>
          <a:p>
            <a:pPr marL="457200" lvl="1" indent="0">
              <a:buNone/>
            </a:pPr>
            <a:r>
              <a:rPr lang="en-US" sz="5000" dirty="0">
                <a:latin typeface="+mn-lt"/>
              </a:rPr>
              <a:t> </a:t>
            </a:r>
          </a:p>
          <a:p>
            <a:pPr marL="457200" lvl="1" indent="0">
              <a:buNone/>
            </a:pPr>
            <a:r>
              <a:rPr lang="en-US" sz="5000" dirty="0"/>
              <a:t>Admin Assistant – </a:t>
            </a:r>
          </a:p>
          <a:p>
            <a:pPr marL="457200" lvl="1" indent="0">
              <a:buNone/>
            </a:pPr>
            <a:r>
              <a:rPr lang="en-US" sz="5000" dirty="0"/>
              <a:t>Harmony Smeltzer</a:t>
            </a:r>
          </a:p>
          <a:p>
            <a:pPr marL="457200" lvl="1" indent="0">
              <a:buNone/>
            </a:pPr>
            <a:endParaRPr lang="en-US" sz="5000" dirty="0"/>
          </a:p>
          <a:p>
            <a:pPr marL="457200" lvl="1" indent="0">
              <a:buNone/>
            </a:pPr>
            <a:r>
              <a:rPr lang="en-US" sz="5000" dirty="0"/>
              <a:t>Come to Guidance to make an appointment!</a:t>
            </a:r>
          </a:p>
        </p:txBody>
      </p:sp>
    </p:spTree>
    <p:extLst>
      <p:ext uri="{BB962C8B-B14F-4D97-AF65-F5344CB8AC3E}">
        <p14:creationId xmlns:p14="http://schemas.microsoft.com/office/powerpoint/2010/main" val="40419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545293-E854-BE28-FADA-9242B0A2328F}"/>
              </a:ext>
            </a:extLst>
          </p:cNvPr>
          <p:cNvSpPr>
            <a:spLocks noGrp="1"/>
          </p:cNvSpPr>
          <p:nvPr>
            <p:ph type="title"/>
          </p:nvPr>
        </p:nvSpPr>
        <p:spPr>
          <a:xfrm>
            <a:off x="480060" y="325369"/>
            <a:ext cx="3276451" cy="1956841"/>
          </a:xfrm>
        </p:spPr>
        <p:txBody>
          <a:bodyPr anchor="b">
            <a:normAutofit/>
          </a:bodyPr>
          <a:lstStyle/>
          <a:p>
            <a:r>
              <a:rPr lang="en-US" sz="4700" dirty="0"/>
              <a:t>Resource Support</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7C460BED-5756-5EA9-525C-4039FE549323}"/>
              </a:ext>
            </a:extLst>
          </p:cNvPr>
          <p:cNvSpPr>
            <a:spLocks noGrp="1"/>
          </p:cNvSpPr>
          <p:nvPr>
            <p:ph idx="1"/>
          </p:nvPr>
        </p:nvSpPr>
        <p:spPr>
          <a:xfrm>
            <a:off x="480060" y="2872899"/>
            <a:ext cx="3182691" cy="3320668"/>
          </a:xfrm>
        </p:spPr>
        <p:txBody>
          <a:bodyPr>
            <a:normAutofit/>
          </a:bodyPr>
          <a:lstStyle/>
          <a:p>
            <a:pPr marL="0" indent="0" algn="ctr">
              <a:buNone/>
            </a:pPr>
            <a:r>
              <a:rPr lang="en-US" sz="2800" u="sng" dirty="0"/>
              <a:t>SPR’s of Resource</a:t>
            </a:r>
          </a:p>
          <a:p>
            <a:r>
              <a:rPr lang="en-US" sz="2800" dirty="0"/>
              <a:t>Marla McCarthy</a:t>
            </a:r>
          </a:p>
          <a:p>
            <a:r>
              <a:rPr lang="en-US" sz="2800" dirty="0"/>
              <a:t>Jenna Esligar</a:t>
            </a:r>
          </a:p>
          <a:p>
            <a:pPr marL="0" indent="0">
              <a:buNone/>
            </a:pPr>
            <a:r>
              <a:rPr lang="en-US" sz="2200" dirty="0"/>
              <a:t> </a:t>
            </a:r>
          </a:p>
          <a:p>
            <a:pPr marL="0" indent="0">
              <a:buNone/>
            </a:pPr>
            <a:r>
              <a:rPr lang="en-US" sz="2200" dirty="0"/>
              <a:t>*Letters will be assigned to EST-R teachers once staffing is finalized</a:t>
            </a:r>
          </a:p>
        </p:txBody>
      </p:sp>
      <p:pic>
        <p:nvPicPr>
          <p:cNvPr id="5" name="Content Placeholder 4" descr="A child's drawing on a wall&#10;&#10;Description automatically generated with low confidence">
            <a:extLst>
              <a:ext uri="{FF2B5EF4-FFF2-40B4-BE49-F238E27FC236}">
                <a16:creationId xmlns:a16="http://schemas.microsoft.com/office/drawing/2014/main" id="{E748F77D-811F-26E7-FF84-12A6908B9721}"/>
              </a:ext>
            </a:extLst>
          </p:cNvPr>
          <p:cNvPicPr>
            <a:picLocks noChangeAspect="1"/>
          </p:cNvPicPr>
          <p:nvPr/>
        </p:nvPicPr>
        <p:blipFill rotWithShape="1">
          <a:blip r:embed="rId2"/>
          <a:srcRect b="30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1613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0">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312871"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13" name="Freeform: Shape 12">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204588"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15" name="Freeform: Shape 14">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2871"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p:cNvSpPr>
            <a:spLocks noGrp="1"/>
          </p:cNvSpPr>
          <p:nvPr>
            <p:ph idx="1"/>
          </p:nvPr>
        </p:nvSpPr>
        <p:spPr>
          <a:xfrm>
            <a:off x="343840" y="914400"/>
            <a:ext cx="2483766" cy="5316494"/>
          </a:xfrm>
        </p:spPr>
        <p:txBody>
          <a:bodyPr vert="horz" lIns="91440" tIns="45720" rIns="91440" bIns="45720" rtlCol="0" anchor="t">
            <a:normAutofit/>
          </a:bodyPr>
          <a:lstStyle/>
          <a:p>
            <a:pPr marL="0" indent="0" algn="ctr" defTabSz="914400">
              <a:lnSpc>
                <a:spcPct val="90000"/>
              </a:lnSpc>
              <a:spcBef>
                <a:spcPts val="1000"/>
              </a:spcBef>
              <a:buNone/>
            </a:pPr>
            <a:r>
              <a:rPr lang="en-US" sz="2000" kern="1200" dirty="0">
                <a:solidFill>
                  <a:schemeClr val="tx1">
                    <a:alpha val="60000"/>
                  </a:schemeClr>
                </a:solidFill>
                <a:latin typeface="+mn-lt"/>
                <a:ea typeface="+mn-ea"/>
                <a:cs typeface="+mn-cs"/>
              </a:rPr>
              <a:t>Video created by Daily Roar Students to welcome grade 8s to the school</a:t>
            </a:r>
            <a:r>
              <a:rPr lang="en-US" sz="1700" kern="1200" dirty="0">
                <a:solidFill>
                  <a:schemeClr val="tx1">
                    <a:alpha val="60000"/>
                  </a:schemeClr>
                </a:solidFill>
                <a:latin typeface="+mn-lt"/>
                <a:ea typeface="+mn-ea"/>
                <a:cs typeface="+mn-cs"/>
              </a:rPr>
              <a:t>.</a:t>
            </a:r>
          </a:p>
        </p:txBody>
      </p:sp>
      <p:sp>
        <p:nvSpPr>
          <p:cNvPr id="9" name="TextBox 8">
            <a:extLst>
              <a:ext uri="{FF2B5EF4-FFF2-40B4-BE49-F238E27FC236}">
                <a16:creationId xmlns:a16="http://schemas.microsoft.com/office/drawing/2014/main" id="{8C7665D2-7008-D7D3-E775-2E33110DE9FC}"/>
              </a:ext>
            </a:extLst>
          </p:cNvPr>
          <p:cNvSpPr txBox="1"/>
          <p:nvPr/>
        </p:nvSpPr>
        <p:spPr>
          <a:xfrm>
            <a:off x="616848" y="3226749"/>
            <a:ext cx="2264899" cy="923330"/>
          </a:xfrm>
          <a:prstGeom prst="rect">
            <a:avLst/>
          </a:prstGeom>
          <a:noFill/>
        </p:spPr>
        <p:txBody>
          <a:bodyPr wrap="square">
            <a:spAutoFit/>
          </a:bodyPr>
          <a:lstStyle/>
          <a:p>
            <a:r>
              <a:rPr lang="en-US" dirty="0"/>
              <a:t>https://www.youtube.com/watch?v=</a:t>
            </a:r>
            <a:r>
              <a:rPr lang="en-US" dirty="0">
                <a:hlinkClick r:id="rId2"/>
              </a:rPr>
              <a:t>Grade 8 Welcome Tour</a:t>
            </a:r>
            <a:endParaRPr lang="en-US" dirty="0"/>
          </a:p>
        </p:txBody>
      </p:sp>
      <p:sp>
        <p:nvSpPr>
          <p:cNvPr id="11" name="TextBox 10">
            <a:extLst>
              <a:ext uri="{FF2B5EF4-FFF2-40B4-BE49-F238E27FC236}">
                <a16:creationId xmlns:a16="http://schemas.microsoft.com/office/drawing/2014/main" id="{6924F37C-9929-2A88-72E3-814DED4F99AD}"/>
              </a:ext>
            </a:extLst>
          </p:cNvPr>
          <p:cNvSpPr txBox="1"/>
          <p:nvPr/>
        </p:nvSpPr>
        <p:spPr>
          <a:xfrm>
            <a:off x="2286000" y="3240817"/>
            <a:ext cx="4572000" cy="369332"/>
          </a:xfrm>
          <a:prstGeom prst="rect">
            <a:avLst/>
          </a:prstGeom>
          <a:noFill/>
        </p:spPr>
        <p:txBody>
          <a:bodyPr wrap="square">
            <a:spAutoFit/>
          </a:bodyPr>
          <a:lstStyle/>
          <a:p>
            <a:endParaRPr lang="en-US" dirty="0"/>
          </a:p>
        </p:txBody>
      </p:sp>
      <p:pic>
        <p:nvPicPr>
          <p:cNvPr id="7" name="Picture 6" descr="A group of people holding signs&#10;&#10;Description automatically generated">
            <a:extLst>
              <a:ext uri="{FF2B5EF4-FFF2-40B4-BE49-F238E27FC236}">
                <a16:creationId xmlns:a16="http://schemas.microsoft.com/office/drawing/2014/main" id="{5F683290-1BD1-F1BF-F30E-D1954A2552E1}"/>
              </a:ext>
            </a:extLst>
          </p:cNvPr>
          <p:cNvPicPr>
            <a:picLocks noChangeAspect="1"/>
          </p:cNvPicPr>
          <p:nvPr/>
        </p:nvPicPr>
        <p:blipFill>
          <a:blip r:embed="rId3"/>
          <a:stretch>
            <a:fillRect/>
          </a:stretch>
        </p:blipFill>
        <p:spPr>
          <a:xfrm>
            <a:off x="4351198" y="269318"/>
            <a:ext cx="4026021" cy="6312330"/>
          </a:xfrm>
          <a:prstGeom prst="rect">
            <a:avLst/>
          </a:prstGeom>
        </p:spPr>
      </p:pic>
    </p:spTree>
    <p:extLst>
      <p:ext uri="{BB962C8B-B14F-4D97-AF65-F5344CB8AC3E}">
        <p14:creationId xmlns:p14="http://schemas.microsoft.com/office/powerpoint/2010/main" val="1591753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0"/>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87" name="Group 86">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2" y="0"/>
            <a:ext cx="4235228" cy="6483075"/>
            <a:chOff x="-19221" y="0"/>
            <a:chExt cx="5646974" cy="6483075"/>
          </a:xfrm>
        </p:grpSpPr>
        <p:sp>
          <p:nvSpPr>
            <p:cNvPr id="88" name="Freeform: Shape 87">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9" name="Freeform: Shape 88">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0" name="Freeform: Shape 89">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1" name="Freeform: Shape 90">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2" name="Freeform: Shape 91">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098" name="Title 1"/>
          <p:cNvSpPr>
            <a:spLocks noGrp="1"/>
          </p:cNvSpPr>
          <p:nvPr>
            <p:ph type="title"/>
          </p:nvPr>
        </p:nvSpPr>
        <p:spPr>
          <a:xfrm>
            <a:off x="603504" y="2053641"/>
            <a:ext cx="2751870" cy="2760098"/>
          </a:xfrm>
        </p:spPr>
        <p:txBody>
          <a:bodyPr>
            <a:normAutofit/>
          </a:bodyPr>
          <a:lstStyle/>
          <a:p>
            <a:pPr eaLnBrk="1" fontAlgn="auto" hangingPunct="1">
              <a:spcAft>
                <a:spcPts val="0"/>
              </a:spcAft>
              <a:defRPr/>
            </a:pPr>
            <a:r>
              <a:rPr lang="en-US" sz="3500" dirty="0">
                <a:solidFill>
                  <a:schemeClr val="tx2"/>
                </a:solidFill>
                <a:latin typeface="Calibri" panose="020F0502020204030204" pitchFamily="34" charset="0"/>
                <a:cs typeface="Calibri" panose="020F0502020204030204" pitchFamily="34" charset="0"/>
              </a:rPr>
              <a:t>Grade 9 Courses</a:t>
            </a:r>
          </a:p>
        </p:txBody>
      </p:sp>
      <p:sp>
        <p:nvSpPr>
          <p:cNvPr id="7170" name="Content Placeholder 2"/>
          <p:cNvSpPr>
            <a:spLocks noGrp="1"/>
          </p:cNvSpPr>
          <p:nvPr>
            <p:ph sz="quarter" idx="13"/>
          </p:nvPr>
        </p:nvSpPr>
        <p:spPr>
          <a:xfrm>
            <a:off x="4229077" y="116225"/>
            <a:ext cx="4675771" cy="6366849"/>
          </a:xfrm>
          <a:noFill/>
          <a:ln>
            <a:noFill/>
          </a:ln>
        </p:spPr>
        <p:txBody>
          <a:bodyPr anchor="ctr">
            <a:normAutofit lnSpcReduction="10000"/>
          </a:bodyPr>
          <a:lstStyle/>
          <a:p>
            <a:pPr marL="0" indent="0" eaLnBrk="1" fontAlgn="auto" hangingPunct="1">
              <a:buFont typeface="Wingdings" pitchFamily="2" charset="2"/>
              <a:buNone/>
              <a:defRPr/>
            </a:pPr>
            <a:endParaRPr lang="en-US" sz="1600" b="1" u="sng" dirty="0">
              <a:solidFill>
                <a:schemeClr val="tx2"/>
              </a:solidFill>
              <a:latin typeface="Congenial SemiBold" panose="020B0604020202020204" pitchFamily="2" charset="0"/>
              <a:cs typeface="Aharoni" panose="02010803020104030203" pitchFamily="2" charset="-79"/>
            </a:endParaRPr>
          </a:p>
          <a:p>
            <a:pPr marL="0" indent="0" eaLnBrk="1" fontAlgn="auto" hangingPunct="1">
              <a:buFont typeface="Wingdings" pitchFamily="2" charset="2"/>
              <a:buNone/>
              <a:defRPr/>
            </a:pPr>
            <a:r>
              <a:rPr lang="en-US" sz="2000" b="1" u="sng" dirty="0">
                <a:solidFill>
                  <a:schemeClr val="tx2"/>
                </a:solidFill>
                <a:latin typeface="Congenial SemiBold" panose="020B0604020202020204" pitchFamily="2" charset="0"/>
                <a:cs typeface="Aharoni" panose="02010803020104030203" pitchFamily="2" charset="-79"/>
              </a:rPr>
              <a:t>Semester Courses (Sept – Jan &amp; Feb – June)</a:t>
            </a:r>
            <a:endParaRPr lang="en-US" sz="2000" b="1" dirty="0">
              <a:solidFill>
                <a:schemeClr val="tx2"/>
              </a:solidFill>
              <a:latin typeface="Congenial SemiBold" panose="020B0604020202020204" pitchFamily="2" charset="0"/>
              <a:cs typeface="Aharoni" panose="02010803020104030203" pitchFamily="2" charset="-79"/>
            </a:endParaRPr>
          </a:p>
          <a:p>
            <a:pPr marL="0" indent="0" eaLnBrk="1" fontAlgn="auto" hangingPunct="1">
              <a:buFont typeface="Wingdings" pitchFamily="2" charset="2"/>
              <a:buNone/>
              <a:defRPr/>
            </a:pPr>
            <a:r>
              <a:rPr lang="en-US" sz="2000" b="1" dirty="0">
                <a:solidFill>
                  <a:schemeClr val="tx2"/>
                </a:solidFill>
                <a:latin typeface="Congenial SemiBold" panose="020B0604020202020204" pitchFamily="2" charset="0"/>
                <a:cs typeface="Aharoni" panose="02010803020104030203" pitchFamily="2" charset="-79"/>
              </a:rPr>
              <a:t>   English Literary Texts 9</a:t>
            </a:r>
          </a:p>
          <a:p>
            <a:pPr marL="0" indent="0" eaLnBrk="1" fontAlgn="auto" hangingPunct="1">
              <a:buFont typeface="Wingdings" pitchFamily="2" charset="2"/>
              <a:buNone/>
              <a:defRPr/>
            </a:pPr>
            <a:r>
              <a:rPr lang="en-US" sz="2000" b="1" dirty="0">
                <a:solidFill>
                  <a:schemeClr val="tx2"/>
                </a:solidFill>
                <a:latin typeface="Congenial SemiBold" panose="020B0604020202020204" pitchFamily="2" charset="0"/>
                <a:cs typeface="Aharoni" panose="02010803020104030203" pitchFamily="2" charset="-79"/>
              </a:rPr>
              <a:t>   English Informational Texts 9</a:t>
            </a:r>
          </a:p>
          <a:p>
            <a:pPr marL="0" indent="0" eaLnBrk="1" fontAlgn="auto" hangingPunct="1">
              <a:buFont typeface="Wingdings" pitchFamily="2" charset="2"/>
              <a:buNone/>
              <a:defRPr/>
            </a:pPr>
            <a:r>
              <a:rPr lang="en-US" sz="2000" b="1" dirty="0">
                <a:solidFill>
                  <a:schemeClr val="tx2"/>
                </a:solidFill>
                <a:latin typeface="Congenial SemiBold" panose="020B0604020202020204" pitchFamily="2" charset="0"/>
                <a:cs typeface="Aharoni" panose="02010803020104030203" pitchFamily="2" charset="-79"/>
              </a:rPr>
              <a:t>   Math 9A*</a:t>
            </a:r>
          </a:p>
          <a:p>
            <a:pPr marL="0" indent="0" eaLnBrk="1" fontAlgn="auto" hangingPunct="1">
              <a:buFont typeface="Wingdings" pitchFamily="2" charset="2"/>
              <a:buNone/>
              <a:defRPr/>
            </a:pPr>
            <a:r>
              <a:rPr lang="en-US" sz="2000" b="1" dirty="0">
                <a:solidFill>
                  <a:schemeClr val="tx2"/>
                </a:solidFill>
                <a:latin typeface="Congenial SemiBold" panose="020B0604020202020204" pitchFamily="2" charset="0"/>
                <a:cs typeface="Aharoni" panose="02010803020104030203" pitchFamily="2" charset="-79"/>
              </a:rPr>
              <a:t>   Math 9B*</a:t>
            </a:r>
          </a:p>
          <a:p>
            <a:pPr marL="228600" lvl="1" indent="0" eaLnBrk="1" fontAlgn="auto" hangingPunct="1">
              <a:buFont typeface="Wingdings" pitchFamily="2" charset="2"/>
              <a:buNone/>
              <a:defRPr/>
            </a:pPr>
            <a:r>
              <a:rPr lang="en-US" sz="2000" b="1" dirty="0">
                <a:solidFill>
                  <a:schemeClr val="tx2"/>
                </a:solidFill>
                <a:latin typeface="Congenial SemiBold" panose="020B0604020202020204" pitchFamily="2" charset="0"/>
                <a:cs typeface="Aharoni" panose="02010803020104030203" pitchFamily="2" charset="-79"/>
              </a:rPr>
              <a:t>Science 9*</a:t>
            </a:r>
          </a:p>
          <a:p>
            <a:pPr marL="228600" lvl="1" indent="0" eaLnBrk="1" fontAlgn="auto" hangingPunct="1">
              <a:buFont typeface="Wingdings" pitchFamily="2" charset="2"/>
              <a:buNone/>
              <a:defRPr/>
            </a:pPr>
            <a:r>
              <a:rPr lang="en-US" sz="2000" b="1" dirty="0">
                <a:solidFill>
                  <a:schemeClr val="tx2"/>
                </a:solidFill>
                <a:latin typeface="Congenial SemiBold" panose="020B0604020202020204" pitchFamily="2" charset="0"/>
                <a:cs typeface="Aharoni" panose="02010803020104030203" pitchFamily="2" charset="-79"/>
              </a:rPr>
              <a:t>Social Studies 9*</a:t>
            </a:r>
          </a:p>
          <a:p>
            <a:pPr marL="228600" lvl="1" indent="0" eaLnBrk="1" fontAlgn="auto" hangingPunct="1">
              <a:buFont typeface="Wingdings" pitchFamily="2" charset="2"/>
              <a:buNone/>
              <a:defRPr/>
            </a:pPr>
            <a:r>
              <a:rPr lang="en-US" sz="2000" b="1" dirty="0">
                <a:solidFill>
                  <a:schemeClr val="tx2"/>
                </a:solidFill>
                <a:latin typeface="Congenial SemiBold" panose="020B0604020202020204" pitchFamily="2" charset="0"/>
                <a:cs typeface="Aharoni" panose="02010803020104030203" pitchFamily="2" charset="-79"/>
              </a:rPr>
              <a:t>French (PIF9 or FILA 9*)</a:t>
            </a:r>
          </a:p>
          <a:p>
            <a:pPr marL="228600" lvl="1" indent="0" eaLnBrk="1" fontAlgn="auto" hangingPunct="1">
              <a:buFont typeface="Wingdings" pitchFamily="2" charset="2"/>
              <a:buNone/>
              <a:defRPr/>
            </a:pPr>
            <a:r>
              <a:rPr lang="en-US" sz="2000" b="1" dirty="0">
                <a:solidFill>
                  <a:schemeClr val="tx2"/>
                </a:solidFill>
                <a:latin typeface="Congenial SemiBold" panose="020B0604020202020204" pitchFamily="2" charset="0"/>
                <a:cs typeface="Aharoni" panose="02010803020104030203" pitchFamily="2" charset="-79"/>
              </a:rPr>
              <a:t>Broad Based Technology 9 (BBT)</a:t>
            </a:r>
          </a:p>
          <a:p>
            <a:pPr marL="228600" lvl="1" indent="0" eaLnBrk="1" fontAlgn="auto" hangingPunct="1">
              <a:buFont typeface="Wingdings" pitchFamily="2" charset="2"/>
              <a:buNone/>
              <a:defRPr/>
            </a:pPr>
            <a:r>
              <a:rPr lang="en-US" sz="2000" b="1" dirty="0">
                <a:solidFill>
                  <a:schemeClr val="tx2"/>
                </a:solidFill>
                <a:latin typeface="Congenial SemiBold" panose="020B0604020202020204" pitchFamily="2" charset="0"/>
                <a:cs typeface="Aharoni" panose="02010803020104030203" pitchFamily="2" charset="-79"/>
              </a:rPr>
              <a:t>Health and Phys. Ed. 9</a:t>
            </a:r>
          </a:p>
          <a:p>
            <a:pPr marL="228600" lvl="1" indent="0" eaLnBrk="1" fontAlgn="auto" hangingPunct="1">
              <a:buFont typeface="Wingdings" pitchFamily="2" charset="2"/>
              <a:buNone/>
              <a:defRPr/>
            </a:pPr>
            <a:endParaRPr lang="en-US" sz="2000" b="1" dirty="0">
              <a:solidFill>
                <a:schemeClr val="tx2"/>
              </a:solidFill>
              <a:latin typeface="Congenial SemiBold" panose="020B0604020202020204" pitchFamily="2" charset="0"/>
              <a:cs typeface="Aharoni" panose="02010803020104030203" pitchFamily="2" charset="-79"/>
            </a:endParaRPr>
          </a:p>
          <a:p>
            <a:pPr marL="0" indent="0" eaLnBrk="1" fontAlgn="auto" hangingPunct="1">
              <a:buFont typeface="Wingdings" pitchFamily="2" charset="2"/>
              <a:buNone/>
              <a:defRPr/>
            </a:pPr>
            <a:r>
              <a:rPr lang="en-US" sz="2000" b="1" u="sng" dirty="0">
                <a:solidFill>
                  <a:schemeClr val="tx2"/>
                </a:solidFill>
                <a:latin typeface="Congenial SemiBold" panose="020B0604020202020204" pitchFamily="2" charset="0"/>
                <a:cs typeface="Aharoni" panose="02010803020104030203" pitchFamily="2" charset="-79"/>
              </a:rPr>
              <a:t>Half Semester Courses (45 hours each)</a:t>
            </a:r>
          </a:p>
          <a:p>
            <a:pPr marL="228600" lvl="1" indent="0" eaLnBrk="1" fontAlgn="auto" hangingPunct="1">
              <a:buFont typeface="Wingdings" pitchFamily="2" charset="2"/>
              <a:buNone/>
              <a:defRPr/>
            </a:pPr>
            <a:r>
              <a:rPr lang="en-US" sz="2000" b="1" dirty="0">
                <a:solidFill>
                  <a:schemeClr val="tx2"/>
                </a:solidFill>
                <a:latin typeface="Congenial SemiBold" panose="020B0604020202020204" pitchFamily="2" charset="0"/>
                <a:cs typeface="Aharoni" panose="02010803020104030203" pitchFamily="2" charset="-79"/>
              </a:rPr>
              <a:t>Music 9</a:t>
            </a:r>
          </a:p>
          <a:p>
            <a:pPr marL="228600" lvl="1" indent="0" eaLnBrk="1" fontAlgn="auto" hangingPunct="1">
              <a:buFont typeface="Wingdings" pitchFamily="2" charset="2"/>
              <a:buNone/>
              <a:defRPr/>
            </a:pPr>
            <a:r>
              <a:rPr lang="en-US" sz="2000" b="1" dirty="0">
                <a:solidFill>
                  <a:schemeClr val="tx2"/>
                </a:solidFill>
                <a:latin typeface="Congenial SemiBold" panose="020B0604020202020204" pitchFamily="2" charset="0"/>
                <a:cs typeface="Aharoni" panose="02010803020104030203" pitchFamily="2" charset="-79"/>
              </a:rPr>
              <a:t>Visual Arts 9	</a:t>
            </a:r>
          </a:p>
          <a:p>
            <a:pPr marL="228600" lvl="1" indent="0" eaLnBrk="1" fontAlgn="auto" hangingPunct="1">
              <a:buFont typeface="Wingdings" pitchFamily="2" charset="2"/>
              <a:buNone/>
              <a:defRPr/>
            </a:pPr>
            <a:endParaRPr lang="en-US" sz="2000" b="1" dirty="0">
              <a:solidFill>
                <a:schemeClr val="tx2"/>
              </a:solidFill>
              <a:latin typeface="Congenial SemiBold" panose="020B0604020202020204" pitchFamily="2" charset="0"/>
              <a:cs typeface="Aharoni" panose="02010803020104030203" pitchFamily="2" charset="-79"/>
            </a:endParaRPr>
          </a:p>
          <a:p>
            <a:pPr marL="228600" lvl="1" indent="0" eaLnBrk="1" fontAlgn="auto" hangingPunct="1">
              <a:buFont typeface="Wingdings" pitchFamily="2" charset="2"/>
              <a:buNone/>
              <a:defRPr/>
            </a:pPr>
            <a:r>
              <a:rPr lang="en-US" sz="2000" b="1" dirty="0">
                <a:solidFill>
                  <a:schemeClr val="tx2"/>
                </a:solidFill>
                <a:latin typeface="Congenial SemiBold" panose="020B0604020202020204" pitchFamily="2" charset="0"/>
                <a:cs typeface="Aharoni" panose="02010803020104030203" pitchFamily="2" charset="-79"/>
              </a:rPr>
              <a:t>*FI students take these in French</a:t>
            </a:r>
          </a:p>
        </p:txBody>
      </p:sp>
    </p:spTree>
    <p:extLst>
      <p:ext uri="{BB962C8B-B14F-4D97-AF65-F5344CB8AC3E}">
        <p14:creationId xmlns:p14="http://schemas.microsoft.com/office/powerpoint/2010/main" val="1386005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a:bodyPr>
          <a:lstStyle/>
          <a:p>
            <a:pPr eaLnBrk="1" fontAlgn="auto" hangingPunct="1">
              <a:spcAft>
                <a:spcPts val="0"/>
              </a:spcAft>
              <a:defRPr/>
            </a:pPr>
            <a:r>
              <a:rPr lang="en-US" b="1" dirty="0">
                <a:solidFill>
                  <a:srgbClr val="FFFF00"/>
                </a:solidFill>
                <a:latin typeface="+mn-lt"/>
                <a:cs typeface="Times New Roman" panose="02020603050405020304" pitchFamily="18" charset="0"/>
              </a:rPr>
              <a:t>FHS Schedule for 2022-2023</a:t>
            </a:r>
          </a:p>
        </p:txBody>
      </p:sp>
      <p:sp>
        <p:nvSpPr>
          <p:cNvPr id="2" name="Content Placeholder 1"/>
          <p:cNvSpPr>
            <a:spLocks noGrp="1"/>
          </p:cNvSpPr>
          <p:nvPr>
            <p:ph sz="half" idx="1"/>
          </p:nvPr>
        </p:nvSpPr>
        <p:spPr/>
        <p:txBody>
          <a:bodyPr>
            <a:normAutofit/>
          </a:bodyPr>
          <a:lstStyle/>
          <a:p>
            <a:pPr marL="0" indent="0" algn="ctr">
              <a:buNone/>
            </a:pPr>
            <a:r>
              <a:rPr lang="en-US" sz="3500" b="1" u="sng" dirty="0">
                <a:solidFill>
                  <a:srgbClr val="FFFF00"/>
                </a:solidFill>
                <a:cs typeface="Times New Roman" panose="02020603050405020304" pitchFamily="18" charset="0"/>
              </a:rPr>
              <a:t>MORNING</a:t>
            </a:r>
          </a:p>
          <a:p>
            <a:r>
              <a:rPr lang="en-US" sz="3500" b="1" dirty="0">
                <a:solidFill>
                  <a:srgbClr val="FFFF00"/>
                </a:solidFill>
                <a:cs typeface="Times New Roman" panose="02020603050405020304" pitchFamily="18" charset="0"/>
              </a:rPr>
              <a:t>Homeroom (8:30)  </a:t>
            </a:r>
          </a:p>
          <a:p>
            <a:r>
              <a:rPr lang="en-US" sz="3500" b="1" dirty="0">
                <a:solidFill>
                  <a:srgbClr val="FFFF00"/>
                </a:solidFill>
                <a:cs typeface="Times New Roman" panose="02020603050405020304" pitchFamily="18" charset="0"/>
              </a:rPr>
              <a:t>Period 1</a:t>
            </a:r>
          </a:p>
          <a:p>
            <a:r>
              <a:rPr lang="en-US" sz="3500" b="1" dirty="0">
                <a:solidFill>
                  <a:srgbClr val="FFFF00"/>
                </a:solidFill>
                <a:cs typeface="Times New Roman" panose="02020603050405020304" pitchFamily="18" charset="0"/>
              </a:rPr>
              <a:t>Period 2</a:t>
            </a:r>
          </a:p>
          <a:p>
            <a:r>
              <a:rPr lang="en-US" sz="3500" b="1" dirty="0">
                <a:solidFill>
                  <a:srgbClr val="FFFF00"/>
                </a:solidFill>
                <a:cs typeface="Times New Roman" panose="02020603050405020304" pitchFamily="18" charset="0"/>
              </a:rPr>
              <a:t>Period 3</a:t>
            </a:r>
          </a:p>
          <a:p>
            <a:pPr marL="0" indent="0">
              <a:buNone/>
            </a:pPr>
            <a:endParaRPr lang="en-US" sz="3500" b="1" dirty="0">
              <a:solidFill>
                <a:srgbClr val="FFFF00"/>
              </a:solidFill>
              <a:cs typeface="Times New Roman" panose="02020603050405020304" pitchFamily="18" charset="0"/>
            </a:endParaRPr>
          </a:p>
          <a:p>
            <a:pPr marL="0" indent="0">
              <a:buNone/>
            </a:pPr>
            <a:r>
              <a:rPr lang="en-US" sz="3500" b="1" dirty="0">
                <a:solidFill>
                  <a:srgbClr val="FFFF00"/>
                </a:solidFill>
                <a:cs typeface="Times New Roman" panose="02020603050405020304" pitchFamily="18" charset="0"/>
              </a:rPr>
              <a:t>Lunch (12:15-1:15)</a:t>
            </a:r>
          </a:p>
          <a:p>
            <a:pPr marL="0" indent="0" algn="ctr">
              <a:buNone/>
            </a:pPr>
            <a:endParaRPr lang="en-US" sz="4400" b="1" dirty="0"/>
          </a:p>
        </p:txBody>
      </p:sp>
      <p:sp>
        <p:nvSpPr>
          <p:cNvPr id="5" name="Content Placeholder 2"/>
          <p:cNvSpPr>
            <a:spLocks noGrp="1"/>
          </p:cNvSpPr>
          <p:nvPr>
            <p:ph sz="half" idx="2"/>
          </p:nvPr>
        </p:nvSpPr>
        <p:spPr>
          <a:xfrm>
            <a:off x="4514850" y="1825625"/>
            <a:ext cx="4324350" cy="4351338"/>
          </a:xfrm>
        </p:spPr>
        <p:txBody>
          <a:bodyPr>
            <a:noAutofit/>
          </a:bodyPr>
          <a:lstStyle/>
          <a:p>
            <a:pPr marL="0" indent="0" algn="ctr">
              <a:buNone/>
            </a:pPr>
            <a:r>
              <a:rPr lang="en-US" sz="3200" b="1" u="sng" dirty="0">
                <a:solidFill>
                  <a:srgbClr val="FFFF00"/>
                </a:solidFill>
              </a:rPr>
              <a:t>AFTERNOON</a:t>
            </a:r>
          </a:p>
          <a:p>
            <a:pPr lvl="1"/>
            <a:r>
              <a:rPr lang="en-US" sz="3600" b="1" dirty="0">
                <a:solidFill>
                  <a:srgbClr val="FFFF00"/>
                </a:solidFill>
              </a:rPr>
              <a:t>Period 4</a:t>
            </a:r>
          </a:p>
          <a:p>
            <a:pPr lvl="1"/>
            <a:r>
              <a:rPr lang="en-US" sz="3600" b="1" dirty="0">
                <a:solidFill>
                  <a:srgbClr val="FFFF00"/>
                </a:solidFill>
              </a:rPr>
              <a:t>Period 5</a:t>
            </a:r>
          </a:p>
          <a:p>
            <a:pPr lvl="1"/>
            <a:r>
              <a:rPr lang="en-US" sz="3600" b="1" dirty="0">
                <a:solidFill>
                  <a:srgbClr val="FFFF00"/>
                </a:solidFill>
              </a:rPr>
              <a:t>Dismissal (3:25) </a:t>
            </a:r>
          </a:p>
        </p:txBody>
      </p:sp>
    </p:spTree>
    <p:extLst>
      <p:ext uri="{BB962C8B-B14F-4D97-AF65-F5344CB8AC3E}">
        <p14:creationId xmlns:p14="http://schemas.microsoft.com/office/powerpoint/2010/main" val="1344447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544512"/>
          </a:xfrm>
        </p:spPr>
        <p:txBody>
          <a:bodyPr>
            <a:normAutofit fontScale="90000"/>
          </a:bodyPr>
          <a:lstStyle/>
          <a:p>
            <a:pPr>
              <a:defRPr/>
            </a:pPr>
            <a:r>
              <a:rPr lang="en-US" dirty="0">
                <a:solidFill>
                  <a:srgbClr val="FFFF00"/>
                </a:solidFill>
                <a:latin typeface="+mn-lt"/>
              </a:rPr>
              <a:t>SAMPLE Student Schedule</a:t>
            </a:r>
            <a:endParaRPr lang="en-CA" dirty="0">
              <a:solidFill>
                <a:srgbClr val="FFFF00"/>
              </a:solidFill>
              <a:latin typeface="+mn-lt"/>
            </a:endParaRPr>
          </a:p>
        </p:txBody>
      </p:sp>
      <p:sp>
        <p:nvSpPr>
          <p:cNvPr id="23556" name="TextBox 4"/>
          <p:cNvSpPr txBox="1">
            <a:spLocks noChangeArrowheads="1"/>
          </p:cNvSpPr>
          <p:nvPr/>
        </p:nvSpPr>
        <p:spPr bwMode="auto">
          <a:xfrm>
            <a:off x="279399" y="866775"/>
            <a:ext cx="87122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0" fontAlgn="base" hangingPunct="0">
              <a:spcBef>
                <a:spcPct val="0"/>
              </a:spcBef>
              <a:spcAft>
                <a:spcPct val="0"/>
              </a:spcAft>
            </a:pPr>
            <a:r>
              <a:rPr lang="en-US" altLang="en-US" dirty="0">
                <a:solidFill>
                  <a:prstClr val="white"/>
                </a:solidFill>
              </a:rPr>
              <a:t>Student Name: ____________</a:t>
            </a:r>
          </a:p>
          <a:p>
            <a:pPr defTabSz="914400" eaLnBrk="0" fontAlgn="base" hangingPunct="0">
              <a:spcBef>
                <a:spcPct val="0"/>
              </a:spcBef>
              <a:spcAft>
                <a:spcPct val="0"/>
              </a:spcAft>
            </a:pPr>
            <a:endParaRPr lang="en-US" altLang="en-US" dirty="0">
              <a:solidFill>
                <a:prstClr val="white"/>
              </a:solidFill>
            </a:endParaRPr>
          </a:p>
        </p:txBody>
      </p:sp>
      <p:cxnSp>
        <p:nvCxnSpPr>
          <p:cNvPr id="4" name="Straight Arrow Connector 3"/>
          <p:cNvCxnSpPr/>
          <p:nvPr/>
        </p:nvCxnSpPr>
        <p:spPr>
          <a:xfrm>
            <a:off x="1219200" y="2784764"/>
            <a:ext cx="983673" cy="0"/>
          </a:xfrm>
          <a:prstGeom prst="straightConnector1">
            <a:avLst/>
          </a:prstGeom>
          <a:ln>
            <a:noFill/>
            <a:tailEnd type="triangle"/>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219200" y="2673927"/>
            <a:ext cx="983673" cy="0"/>
          </a:xfrm>
          <a:prstGeom prst="straightConnector1">
            <a:avLst/>
          </a:prstGeom>
          <a:ln>
            <a:noFill/>
            <a:tailEnd type="triangle"/>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1101436" y="2757055"/>
            <a:ext cx="12192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1101436" y="5250873"/>
            <a:ext cx="12192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983673" y="4844720"/>
            <a:ext cx="1773382" cy="369332"/>
          </a:xfrm>
          <a:prstGeom prst="rect">
            <a:avLst/>
          </a:prstGeom>
          <a:noFill/>
        </p:spPr>
        <p:txBody>
          <a:bodyPr wrap="square" rtlCol="0">
            <a:spAutoFit/>
          </a:bodyPr>
          <a:lstStyle/>
          <a:p>
            <a:r>
              <a:rPr lang="en-US" b="1" dirty="0">
                <a:solidFill>
                  <a:srgbClr val="FF0000"/>
                </a:solidFill>
              </a:rPr>
              <a:t>Semester 2</a:t>
            </a:r>
          </a:p>
        </p:txBody>
      </p:sp>
      <p:pic>
        <p:nvPicPr>
          <p:cNvPr id="11" name="Content Placeholder 10" descr="Timeline&#10;&#10;Description automatically generated with medium confidence">
            <a:extLst>
              <a:ext uri="{FF2B5EF4-FFF2-40B4-BE49-F238E27FC236}">
                <a16:creationId xmlns:a16="http://schemas.microsoft.com/office/drawing/2014/main" id="{2D08E81F-6E2C-4B1E-ACAD-41269AD77584}"/>
              </a:ext>
            </a:extLst>
          </p:cNvPr>
          <p:cNvPicPr>
            <a:picLocks noGrp="1" noChangeAspect="1"/>
          </p:cNvPicPr>
          <p:nvPr>
            <p:ph idx="1"/>
          </p:nvPr>
        </p:nvPicPr>
        <p:blipFill>
          <a:blip r:embed="rId2"/>
          <a:stretch>
            <a:fillRect/>
          </a:stretch>
        </p:blipFill>
        <p:spPr>
          <a:xfrm>
            <a:off x="276851" y="1394086"/>
            <a:ext cx="8587749" cy="4597139"/>
          </a:xfrm>
        </p:spPr>
      </p:pic>
    </p:spTree>
    <p:extLst>
      <p:ext uri="{BB962C8B-B14F-4D97-AF65-F5344CB8AC3E}">
        <p14:creationId xmlns:p14="http://schemas.microsoft.com/office/powerpoint/2010/main" val="2598429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CE0A68D-28EF-49D9-B84B-5DAB38714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82396" y="4465674"/>
            <a:ext cx="3589604" cy="1663995"/>
          </a:xfrm>
        </p:spPr>
        <p:txBody>
          <a:bodyPr anchor="t">
            <a:normAutofit/>
          </a:bodyPr>
          <a:lstStyle/>
          <a:p>
            <a:r>
              <a:rPr lang="en-US" sz="3300" dirty="0">
                <a:solidFill>
                  <a:schemeClr val="tx1">
                    <a:lumMod val="65000"/>
                    <a:lumOff val="35000"/>
                  </a:schemeClr>
                </a:solidFill>
                <a:latin typeface="Calibri" panose="020F0502020204030204" pitchFamily="34" charset="0"/>
                <a:cs typeface="Calibri" panose="020F0502020204030204" pitchFamily="34" charset="0"/>
              </a:rPr>
              <a:t>Tips for Parents</a:t>
            </a:r>
            <a:r>
              <a:rPr lang="en-US" sz="3300" dirty="0">
                <a:solidFill>
                  <a:schemeClr val="tx1">
                    <a:lumMod val="65000"/>
                    <a:lumOff val="35000"/>
                  </a:schemeClr>
                </a:solidFill>
              </a:rPr>
              <a:t>	</a:t>
            </a:r>
            <a:endParaRPr lang="en-CA" sz="3300" dirty="0">
              <a:solidFill>
                <a:schemeClr val="tx1">
                  <a:lumMod val="65000"/>
                  <a:lumOff val="35000"/>
                </a:schemeClr>
              </a:solidFill>
            </a:endParaRPr>
          </a:p>
        </p:txBody>
      </p:sp>
      <p:pic>
        <p:nvPicPr>
          <p:cNvPr id="5" name="Picture 4"/>
          <p:cNvPicPr>
            <a:picLocks noChangeAspect="1"/>
          </p:cNvPicPr>
          <p:nvPr/>
        </p:nvPicPr>
        <p:blipFill>
          <a:blip r:embed="rId2"/>
          <a:stretch>
            <a:fillRect/>
          </a:stretch>
        </p:blipFill>
        <p:spPr>
          <a:xfrm>
            <a:off x="990156" y="1762483"/>
            <a:ext cx="3581844" cy="2383554"/>
          </a:xfrm>
          <a:prstGeom prst="rect">
            <a:avLst/>
          </a:prstGeom>
          <a:scene3d>
            <a:camera prst="orthographicFront"/>
            <a:lightRig rig="threePt" dir="t"/>
          </a:scene3d>
          <a:sp3d>
            <a:bevelT/>
            <a:bevelB/>
          </a:sp3d>
        </p:spPr>
      </p:pic>
      <p:sp>
        <p:nvSpPr>
          <p:cNvPr id="12" name="Rectangle 11">
            <a:extLst>
              <a:ext uri="{FF2B5EF4-FFF2-40B4-BE49-F238E27FC236}">
                <a16:creationId xmlns:a16="http://schemas.microsoft.com/office/drawing/2014/main" id="{1FA0C3DC-24DE-44E3-9D41-CAA5F3B20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62156" y="0"/>
            <a:ext cx="3581843"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quarter" idx="13"/>
          </p:nvPr>
        </p:nvSpPr>
        <p:spPr>
          <a:xfrm>
            <a:off x="5908431" y="239151"/>
            <a:ext cx="3094891" cy="6618849"/>
          </a:xfrm>
        </p:spPr>
        <p:txBody>
          <a:bodyPr anchor="ctr">
            <a:normAutofit lnSpcReduction="10000"/>
          </a:bodyPr>
          <a:lstStyle/>
          <a:p>
            <a:r>
              <a:rPr lang="en-US" sz="2400" b="1" dirty="0">
                <a:solidFill>
                  <a:srgbClr val="595959"/>
                </a:solidFill>
                <a:latin typeface="+mn-lt"/>
              </a:rPr>
              <a:t>Encourage your child to GET INVOLVED!</a:t>
            </a:r>
          </a:p>
          <a:p>
            <a:endParaRPr lang="en-US" sz="1700" dirty="0">
              <a:solidFill>
                <a:srgbClr val="595959"/>
              </a:solidFill>
              <a:latin typeface="+mn-lt"/>
            </a:endParaRPr>
          </a:p>
          <a:p>
            <a:r>
              <a:rPr lang="en-US" sz="2200" b="1" dirty="0">
                <a:solidFill>
                  <a:srgbClr val="595959"/>
                </a:solidFill>
                <a:latin typeface="+mn-lt"/>
              </a:rPr>
              <a:t>Clubs – Chess, Games, Debating, Glee Choir, Kats Kitchen, Best Buddies, Safe Space, etc.…</a:t>
            </a:r>
          </a:p>
          <a:p>
            <a:r>
              <a:rPr lang="en-US" sz="2200" b="1" dirty="0">
                <a:solidFill>
                  <a:srgbClr val="595959"/>
                </a:solidFill>
                <a:latin typeface="+mn-lt"/>
              </a:rPr>
              <a:t>Intramurals – floor hockey, basketball, badminton, etc.…</a:t>
            </a:r>
          </a:p>
          <a:p>
            <a:r>
              <a:rPr lang="en-US" sz="2200" b="1" dirty="0">
                <a:solidFill>
                  <a:srgbClr val="595959"/>
                </a:solidFill>
                <a:latin typeface="+mn-lt"/>
              </a:rPr>
              <a:t>Sports – Soccer, Baseball, Track and Field, Football, Rugby, etc.….</a:t>
            </a:r>
          </a:p>
          <a:p>
            <a:r>
              <a:rPr lang="en-US" sz="2200" b="1" dirty="0">
                <a:solidFill>
                  <a:srgbClr val="595959"/>
                </a:solidFill>
                <a:latin typeface="+mn-lt"/>
              </a:rPr>
              <a:t>Academic support – Peer tutoring, Math Help Center, etc.</a:t>
            </a:r>
          </a:p>
          <a:p>
            <a:pPr marL="0" indent="0">
              <a:buNone/>
            </a:pPr>
            <a:r>
              <a:rPr lang="en-US" sz="1700" dirty="0">
                <a:solidFill>
                  <a:srgbClr val="595959"/>
                </a:solidFill>
                <a:latin typeface="+mn-lt"/>
              </a:rPr>
              <a:t>		 </a:t>
            </a:r>
          </a:p>
        </p:txBody>
      </p:sp>
    </p:spTree>
    <p:extLst>
      <p:ext uri="{BB962C8B-B14F-4D97-AF65-F5344CB8AC3E}">
        <p14:creationId xmlns:p14="http://schemas.microsoft.com/office/powerpoint/2010/main" val="357184788"/>
      </p:ext>
    </p:extLst>
  </p:cSld>
  <p:clrMapOvr>
    <a:masterClrMapping/>
  </p:clrMapOvr>
</p:sld>
</file>

<file path=ppt/theme/theme1.xml><?xml version="1.0" encoding="utf-8"?>
<a:theme xmlns:a="http://schemas.openxmlformats.org/drawingml/2006/main" name="Office Theme">
  <a:themeElements>
    <a:clrScheme name="Custom 4">
      <a:dk1>
        <a:srgbClr val="FFFF00"/>
      </a:dk1>
      <a:lt1>
        <a:srgbClr val="000000"/>
      </a:lt1>
      <a:dk2>
        <a:srgbClr val="FFFF00"/>
      </a:dk2>
      <a:lt2>
        <a:srgbClr val="060606"/>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Kilter">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Kilter">
      <a:maj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ppt/theme/theme5.xml><?xml version="1.0" encoding="utf-8"?>
<a:theme xmlns:a="http://schemas.openxmlformats.org/drawingml/2006/main" name="1_Kilter">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Kilter">
      <a:maj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ppt/theme/theme6.xml><?xml version="1.0" encoding="utf-8"?>
<a:theme xmlns:a="http://schemas.openxmlformats.org/drawingml/2006/main" name="2_Kilter">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Kilter">
      <a:maj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S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lter">
      <a:fillStyleLst>
        <a:solidFill>
          <a:schemeClr val="phClr"/>
        </a:solidFill>
        <a:gradFill rotWithShape="1">
          <a:gsLst>
            <a:gs pos="0">
              <a:schemeClr val="phClr">
                <a:tint val="14000"/>
                <a:satMod val="180000"/>
                <a:lumMod val="100000"/>
              </a:schemeClr>
            </a:gs>
            <a:gs pos="42000">
              <a:schemeClr val="phClr">
                <a:tint val="40000"/>
                <a:satMod val="160000"/>
                <a:lumMod val="94000"/>
              </a:schemeClr>
            </a:gs>
            <a:gs pos="100000">
              <a:schemeClr val="phClr">
                <a:tint val="94000"/>
                <a:satMod val="140000"/>
              </a:schemeClr>
            </a:gs>
          </a:gsLst>
          <a:lin ang="5160000" scaled="1"/>
        </a:gradFill>
        <a:gradFill rotWithShape="1">
          <a:gsLst>
            <a:gs pos="38000">
              <a:schemeClr val="phClr">
                <a:satMod val="120000"/>
              </a:schemeClr>
            </a:gs>
            <a:gs pos="100000">
              <a:schemeClr val="phClr">
                <a:shade val="60000"/>
                <a:satMod val="180000"/>
                <a:lumMod val="70000"/>
              </a:schemeClr>
            </a:gs>
          </a:gsLst>
          <a:lin ang="4680000" scaled="0"/>
        </a:gradFill>
      </a:fillStyleLst>
      <a:lnStyleLst>
        <a:ln w="12700" cap="flat" cmpd="sng" algn="ctr">
          <a:solidFill>
            <a:schemeClr val="phClr">
              <a:shade val="50000"/>
            </a:schemeClr>
          </a:solidFill>
          <a:prstDash val="solid"/>
        </a:ln>
        <a:ln w="25400" cap="flat" cmpd="sng" algn="ctr">
          <a:solidFill>
            <a:schemeClr val="phClr">
              <a:shade val="75000"/>
              <a:lumMod val="90000"/>
            </a:schemeClr>
          </a:solidFill>
          <a:prstDash val="solid"/>
        </a:ln>
        <a:ln w="38100" cap="flat" cmpd="sng" algn="ctr">
          <a:solidFill>
            <a:schemeClr val="phClr"/>
          </a:solidFill>
          <a:prstDash val="solid"/>
        </a:ln>
      </a:lnStyleLst>
      <a:effectStyleLst>
        <a:effectStyle>
          <a:effectLst>
            <a:outerShdw blurRad="63500" dist="12700" dir="5400000" sx="102000" sy="102000" rotWithShape="0">
              <a:srgbClr val="000000">
                <a:alpha val="20000"/>
              </a:srgbClr>
            </a:outerShdw>
          </a:effectLst>
        </a:effectStyle>
        <a:effectStyle>
          <a:effectLst>
            <a:outerShdw blurRad="76200" dist="25400" dir="5400000" rotWithShape="0">
              <a:srgbClr val="000000">
                <a:alpha val="50000"/>
              </a:srgbClr>
            </a:outerShdw>
          </a:effectLst>
          <a:scene3d>
            <a:camera prst="orthographicFront">
              <a:rot lat="0" lon="0" rev="0"/>
            </a:camera>
            <a:lightRig rig="glow" dir="tl">
              <a:rot lat="0" lon="0" rev="19800000"/>
            </a:lightRig>
          </a:scene3d>
          <a:sp3d prstMaterial="metal">
            <a:bevelT w="152400" h="63500" prst="softRound"/>
          </a:sp3d>
        </a:effectStyle>
        <a:effectStyle>
          <a:effectLst>
            <a:outerShdw blurRad="107950" dist="12700" dir="5040000" rotWithShape="0">
              <a:srgbClr val="000000">
                <a:alpha val="54000"/>
              </a:srgbClr>
            </a:outerShdw>
          </a:effectLst>
          <a:scene3d>
            <a:camera prst="orthographicFront">
              <a:rot lat="0" lon="0" rev="0"/>
            </a:camera>
            <a:lightRig rig="threePt" dir="tl">
              <a:rot lat="0" lon="0" rev="19800000"/>
            </a:lightRig>
          </a:scene3d>
          <a:sp3d prstMaterial="plastic">
            <a:bevelT h="63500" prst="softRound"/>
          </a:sp3d>
        </a:effectStyle>
      </a:effectStyleLst>
      <a:bgFillStyleLst>
        <a:solidFill>
          <a:schemeClr val="phClr"/>
        </a:solidFill>
        <a:gradFill rotWithShape="1">
          <a:gsLst>
            <a:gs pos="0">
              <a:schemeClr val="phClr">
                <a:tint val="95000"/>
                <a:satMod val="140000"/>
                <a:lumMod val="120000"/>
              </a:schemeClr>
            </a:gs>
            <a:gs pos="100000">
              <a:schemeClr val="phClr">
                <a:tint val="95000"/>
                <a:shade val="70000"/>
                <a:satMod val="180000"/>
                <a:lumMod val="82000"/>
              </a:schemeClr>
            </a:gs>
          </a:gsLst>
          <a:path path="circle">
            <a:fillToRect l="25000" t="25000" r="25000" b="25000"/>
          </a:path>
        </a:gradFill>
        <a:gradFill rotWithShape="1">
          <a:gsLst>
            <a:gs pos="0">
              <a:schemeClr val="phClr">
                <a:tint val="94000"/>
                <a:satMod val="140000"/>
                <a:lumMod val="120000"/>
              </a:schemeClr>
            </a:gs>
            <a:gs pos="100000">
              <a:schemeClr val="phClr">
                <a:tint val="97000"/>
                <a:shade val="70000"/>
                <a:satMod val="190000"/>
                <a:lumMod val="72000"/>
              </a:schemeClr>
            </a:gs>
          </a:gsLst>
          <a:path path="circle">
            <a:fillToRect l="50000" t="50000" r="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Categories" ma:contentTypeID="0x010100F2A1E1E4D320C749A22EC3F91FD053D60038205E77C903C447A86B694CAC066261" ma:contentTypeVersion="9" ma:contentTypeDescription="" ma:contentTypeScope="" ma:versionID="b50b1059bbf6d41e85ef85c5884e74a1">
  <xsd:schema xmlns:xsd="http://www.w3.org/2001/XMLSchema" xmlns:xs="http://www.w3.org/2001/XMLSchema" xmlns:p="http://schemas.microsoft.com/office/2006/metadata/properties" xmlns:ns1="http://schemas.microsoft.com/sharepoint/v3" xmlns:ns2="1e050540-abf7-4cd0-9094-0488f67136b7" targetNamespace="http://schemas.microsoft.com/office/2006/metadata/properties" ma:root="true" ma:fieldsID="827ddb165f4c77df083115519c946346" ns1:_="" ns2:_="">
    <xsd:import namespace="http://schemas.microsoft.com/sharepoint/v3"/>
    <xsd:import namespace="1e050540-abf7-4cd0-9094-0488f67136b7"/>
    <xsd:element name="properties">
      <xsd:complexType>
        <xsd:sequence>
          <xsd:element name="documentManagement">
            <xsd:complexType>
              <xsd:all>
                <xsd:element ref="ns2:DocumentCategories"/>
                <xsd:element ref="ns2:DocumentForm"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 ma:hidden="true" ma:internalName="PublishingStartDate" ma:readOnly="false">
      <xsd:simpleType>
        <xsd:restriction base="dms:Unknown"/>
      </xsd:simpleType>
    </xsd:element>
    <xsd:element name="PublishingExpirationDate" ma:index="11" nillable="true" ma:displayName="Scheduling End Date" ma:description=""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e050540-abf7-4cd0-9094-0488f67136b7" elementFormDefault="qualified">
    <xsd:import namespace="http://schemas.microsoft.com/office/2006/documentManagement/types"/>
    <xsd:import namespace="http://schemas.microsoft.com/office/infopath/2007/PartnerControls"/>
    <xsd:element name="DocumentCategories" ma:index="8" ma:displayName="Document Categories" ma:format="Dropdown" ma:internalName="DocumentCategories" ma:readOnly="false">
      <xsd:simpleType>
        <xsd:restriction base="dms:Choice">
          <xsd:enumeration value="ABC Tips"/>
          <xsd:enumeration value="Agenda"/>
          <xsd:enumeration value="Alumni"/>
          <xsd:enumeration value="Announcements"/>
          <xsd:enumeration value="Annual Report"/>
          <xsd:enumeration value="Archived"/>
          <xsd:enumeration value="Assemblies"/>
          <xsd:enumeration value="Awards"/>
          <xsd:enumeration value="Bullying Information"/>
          <xsd:enumeration value="Cafeteria"/>
          <xsd:enumeration value="Calendar"/>
          <xsd:enumeration value="Class Supply Lists"/>
          <xsd:enumeration value="Clubs"/>
          <xsd:enumeration value="Community"/>
          <xsd:enumeration value="Covid Information"/>
          <xsd:enumeration value="Data &amp; Reports"/>
          <xsd:enumeration value="District"/>
          <xsd:enumeration value="Drama"/>
          <xsd:enumeration value="English"/>
          <xsd:enumeration value="Exams"/>
          <xsd:enumeration value="Fine Arts"/>
          <xsd:enumeration value="French"/>
          <xsd:enumeration value="Graduation"/>
          <xsd:enumeration value="Guidance-Course Selection"/>
          <xsd:enumeration value="Guidance-Information"/>
          <xsd:enumeration value="Guidance-Scholarships"/>
          <xsd:enumeration value="Handbook"/>
          <xsd:enumeration value="Health"/>
          <xsd:enumeration value="Home and School"/>
          <xsd:enumeration value="Homework"/>
          <xsd:enumeration value="Hot Lunch"/>
          <xsd:enumeration value="Humanities"/>
          <xsd:enumeration value="Literacy"/>
          <xsd:enumeration value="Math"/>
          <xsd:enumeration value="Memo"/>
          <xsd:enumeration value="Misc"/>
          <xsd:enumeration value="Newcomers"/>
          <xsd:enumeration value="Newsletter"/>
          <xsd:enumeration value="Parent Information"/>
          <xsd:enumeration value="Portal"/>
          <xsd:enumeration value="Potato Harvest"/>
          <xsd:enumeration value="Policy"/>
          <xsd:enumeration value="Post-Secondary"/>
          <xsd:enumeration value="PSSC"/>
          <xsd:enumeration value="Registration"/>
          <xsd:enumeration value="Resource"/>
          <xsd:enumeration value="Schedule"/>
          <xsd:enumeration value="School Connects Messages"/>
          <xsd:enumeration value="School Improvement Plan"/>
          <xsd:enumeration value="School Information"/>
          <xsd:enumeration value="School Merchandise"/>
          <xsd:enumeration value="School Messenger Message"/>
          <xsd:enumeration value="Science"/>
          <xsd:enumeration value="Sexual Health Services"/>
          <xsd:enumeration value="Special Project"/>
          <xsd:enumeration value="Sports"/>
          <xsd:enumeration value="Student-Information"/>
          <xsd:enumeration value="Summer School"/>
          <xsd:enumeration value="Yearbook"/>
          <xsd:enumeration value="Vocational"/>
          <xsd:enumeration value="Voicemail"/>
          <xsd:enumeration value="Volunteer"/>
          <xsd:enumeration value="Weather"/>
        </xsd:restriction>
      </xsd:simpleType>
    </xsd:element>
    <xsd:element name="DocumentForm" ma:index="9" nillable="true" ma:displayName="Document Form" ma:default="No" ma:description="Is this a form?" ma:format="Dropdown" ma:internalName="DocumentForm" ma:readOnly="false">
      <xsd:simpleType>
        <xsd:restriction base="dms:Choice">
          <xsd:enumeration value="No"/>
          <xsd:enumeration value="Y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ocumentCategories xmlns="1e050540-abf7-4cd0-9094-0488f67136b7">Guidance-Information</DocumentCategories>
    <PublishingExpirationDate xmlns="http://schemas.microsoft.com/sharepoint/v3" xsi:nil="true"/>
    <DocumentForm xmlns="1e050540-abf7-4cd0-9094-0488f67136b7">No</DocumentForm>
    <PublishingStartDate xmlns="http://schemas.microsoft.com/sharepoint/v3" xsi:nil="true"/>
  </documentManagement>
</p:properties>
</file>

<file path=customXml/itemProps1.xml><?xml version="1.0" encoding="utf-8"?>
<ds:datastoreItem xmlns:ds="http://schemas.openxmlformats.org/officeDocument/2006/customXml" ds:itemID="{C8981F3E-C0FA-43C2-BB03-D38F3DB2F24A}"/>
</file>

<file path=customXml/itemProps2.xml><?xml version="1.0" encoding="utf-8"?>
<ds:datastoreItem xmlns:ds="http://schemas.openxmlformats.org/officeDocument/2006/customXml" ds:itemID="{DFC262F9-E0CD-47C1-92DC-C2ADD550A39F}"/>
</file>

<file path=customXml/itemProps3.xml><?xml version="1.0" encoding="utf-8"?>
<ds:datastoreItem xmlns:ds="http://schemas.openxmlformats.org/officeDocument/2006/customXml" ds:itemID="{AC0A2CEA-0532-4AF4-82AB-F029BDEABA94}"/>
</file>

<file path=docProps/app.xml><?xml version="1.0" encoding="utf-8"?>
<Properties xmlns="http://schemas.openxmlformats.org/officeDocument/2006/extended-properties" xmlns:vt="http://schemas.openxmlformats.org/officeDocument/2006/docPropsVTypes">
  <Template/>
  <TotalTime>18425</TotalTime>
  <Words>808</Words>
  <Application>Microsoft Office PowerPoint</Application>
  <PresentationFormat>On-screen Show (4:3)</PresentationFormat>
  <Paragraphs>132</Paragraphs>
  <Slides>21</Slides>
  <Notes>1</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21</vt:i4>
      </vt:variant>
    </vt:vector>
  </HeadingPairs>
  <TitlesOfParts>
    <vt:vector size="37" baseType="lpstr">
      <vt:lpstr>Amasis MT Pro Black</vt:lpstr>
      <vt:lpstr>Arial</vt:lpstr>
      <vt:lpstr>Arial Narrow</vt:lpstr>
      <vt:lpstr>Calibri</vt:lpstr>
      <vt:lpstr>Calibri Light</vt:lpstr>
      <vt:lpstr>Congenial SemiBold</vt:lpstr>
      <vt:lpstr>Gill Sans MT</vt:lpstr>
      <vt:lpstr>Rockwell</vt:lpstr>
      <vt:lpstr>Times New Roman</vt:lpstr>
      <vt:lpstr>Wingdings</vt:lpstr>
      <vt:lpstr>Office Theme</vt:lpstr>
      <vt:lpstr>1_Office Theme</vt:lpstr>
      <vt:lpstr>2_Office Theme</vt:lpstr>
      <vt:lpstr>Kilter</vt:lpstr>
      <vt:lpstr>1_Kilter</vt:lpstr>
      <vt:lpstr>2_Kilter</vt:lpstr>
      <vt:lpstr>   Fredericton High School   Grade 8 Parent Orientation</vt:lpstr>
      <vt:lpstr>FHS Administration</vt:lpstr>
      <vt:lpstr>Guidance Department</vt:lpstr>
      <vt:lpstr>Resource Support</vt:lpstr>
      <vt:lpstr>PowerPoint Presentation</vt:lpstr>
      <vt:lpstr>Grade 9 Courses</vt:lpstr>
      <vt:lpstr>FHS Schedule for 2022-2023</vt:lpstr>
      <vt:lpstr>SAMPLE Student Schedule</vt:lpstr>
      <vt:lpstr>Tips for Parents </vt:lpstr>
      <vt:lpstr>International Students</vt:lpstr>
      <vt:lpstr>TIPS FOR PARENTS</vt:lpstr>
      <vt:lpstr>TIPS FOR PARENTS</vt:lpstr>
      <vt:lpstr>TIPS FOR PARENTS</vt:lpstr>
      <vt:lpstr>A Wealth of Knowledge at your Fingertips</vt:lpstr>
      <vt:lpstr>LATE ARRIVAL or leaving/returning for appointments</vt:lpstr>
      <vt:lpstr>HOW TO BE SUCCESSFUL IN HIGH SCHOOL?</vt:lpstr>
      <vt:lpstr>First Day of School</vt:lpstr>
      <vt:lpstr>PowerSchool  Public Portal</vt:lpstr>
      <vt:lpstr>Parent Access Portal Single Sign-on</vt:lpstr>
      <vt:lpstr>Parent Access Portal Single Sign-on</vt:lpstr>
      <vt:lpstr>Thank you for supporting your child by staying in the know </vt:lpstr>
    </vt:vector>
  </TitlesOfParts>
  <Company>CGI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Fredericton High School Transition Team 2011</dc:title>
  <dc:creator>Alex McAllister</dc:creator>
  <cp:lastModifiedBy>Smeltzer, Harmony    (ASD-W)</cp:lastModifiedBy>
  <cp:revision>92</cp:revision>
  <cp:lastPrinted>2015-05-19T16:24:15Z</cp:lastPrinted>
  <dcterms:created xsi:type="dcterms:W3CDTF">2011-04-28T11:11:05Z</dcterms:created>
  <dcterms:modified xsi:type="dcterms:W3CDTF">2022-05-30T14:20:38Z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0x010100F2A1E1E4D320C749A22EC3F91FD053D60038205E77C903C447A86B694CAC066261</vt:lpwstr>
  </property>
</Properties>
</file>